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3" r:id="rId2"/>
    <p:sldId id="300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 Лапочкина" initials="ВЛ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67B"/>
    <a:srgbClr val="F0F0F0"/>
    <a:srgbClr val="002060"/>
    <a:srgbClr val="DEEBF7"/>
    <a:srgbClr val="E5FDB1"/>
    <a:srgbClr val="FFFFE5"/>
    <a:srgbClr val="FFFFCC"/>
    <a:srgbClr val="D4E0EC"/>
    <a:srgbClr val="1D4999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3" autoAdjust="0"/>
    <p:restoredTop sz="51085" autoAdjust="0"/>
  </p:normalViewPr>
  <p:slideViewPr>
    <p:cSldViewPr snapToGrid="0" snapToObjects="1">
      <p:cViewPr>
        <p:scale>
          <a:sx n="54" d="100"/>
          <a:sy n="54" d="100"/>
        </p:scale>
        <p:origin x="70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9333A-1B43-4103-9C2F-6451341F3D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56CEE-68AF-4882-AA57-8B69C29BBE17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I.</a:t>
          </a:r>
          <a:r>
            <a:rPr lang="ru-RU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Сохранение доступности дошкольного образования для детей 3-7 лет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D6B26F6-0DA5-49E7-B110-E483B8503F70}" type="par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55C6BDB-BCA6-4FEE-99DB-7D7CE3D60D2F}" type="sib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B5DA01C-B05D-4808-846E-A0F63DDA062A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l" rtl="0"/>
          <a:r>
            <a:rPr lang="ru-RU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II.</a:t>
          </a:r>
          <a:r>
            <a:rPr lang="ru-RU" sz="20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Обеспечение д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оступности дошкольного образования для детей  </a:t>
          </a:r>
          <a:b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от 2  месяцев до 3 лет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BBBD275-B0E3-4661-82E1-4651D3386603}" type="par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7A15AD6-C943-4697-B424-B524820999AD}" type="sib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06BC0AC-ACFB-4EEB-84CD-C77C3917C179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III.</a:t>
          </a:r>
          <a:r>
            <a:rPr lang="ru-RU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Создание дополнительных мест, в том числе с обеспечением необходимых условий пребывания детей с ОВЗ и детей-инвалидов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9CB6A48-D680-441C-8F0B-32090AFEA3BB}" type="par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84FAF78-9F4B-4FC6-8195-7ED7881CE645}" type="sib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2B1CD9C-0110-4AE7-854F-FFFFC1857281}" type="pres">
      <dgm:prSet presAssocID="{F659333A-1B43-4103-9C2F-6451341F3D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CBE5AA-982C-4C54-8C3A-E823734FB60F}" type="pres">
      <dgm:prSet presAssocID="{F659333A-1B43-4103-9C2F-6451341F3D00}" presName="Name1" presStyleCnt="0"/>
      <dgm:spPr/>
    </dgm:pt>
    <dgm:pt modelId="{7BB4E33D-2FFC-4323-9607-A49865EF0479}" type="pres">
      <dgm:prSet presAssocID="{F659333A-1B43-4103-9C2F-6451341F3D00}" presName="cycle" presStyleCnt="0"/>
      <dgm:spPr/>
    </dgm:pt>
    <dgm:pt modelId="{24EC4CB0-33E8-429F-8F18-65E0CF419767}" type="pres">
      <dgm:prSet presAssocID="{F659333A-1B43-4103-9C2F-6451341F3D00}" presName="srcNode" presStyleLbl="node1" presStyleIdx="0" presStyleCnt="3"/>
      <dgm:spPr/>
    </dgm:pt>
    <dgm:pt modelId="{C149A3A1-B4AD-4C02-9F72-1E36C1EAC6E6}" type="pres">
      <dgm:prSet presAssocID="{F659333A-1B43-4103-9C2F-6451341F3D00}" presName="conn" presStyleLbl="parChTrans1D2" presStyleIdx="0" presStyleCnt="1"/>
      <dgm:spPr/>
      <dgm:t>
        <a:bodyPr/>
        <a:lstStyle/>
        <a:p>
          <a:endParaRPr lang="ru-RU"/>
        </a:p>
      </dgm:t>
    </dgm:pt>
    <dgm:pt modelId="{9A2FA53A-E285-4A3D-B55E-320A45115DCF}" type="pres">
      <dgm:prSet presAssocID="{F659333A-1B43-4103-9C2F-6451341F3D00}" presName="extraNode" presStyleLbl="node1" presStyleIdx="0" presStyleCnt="3"/>
      <dgm:spPr/>
    </dgm:pt>
    <dgm:pt modelId="{23BA62B2-E34D-4E19-B46A-161AF269EE74}" type="pres">
      <dgm:prSet presAssocID="{F659333A-1B43-4103-9C2F-6451341F3D00}" presName="dstNode" presStyleLbl="node1" presStyleIdx="0" presStyleCnt="3"/>
      <dgm:spPr/>
    </dgm:pt>
    <dgm:pt modelId="{881E0797-AED0-4B50-ACB6-A674FE3D5E71}" type="pres">
      <dgm:prSet presAssocID="{39B56CEE-68AF-4882-AA57-8B69C29BBE17}" presName="text_1" presStyleLbl="node1" presStyleIdx="0" presStyleCnt="3" custScaleX="94004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DD7F-F9C8-49E4-B25F-296909D8A641}" type="pres">
      <dgm:prSet presAssocID="{39B56CEE-68AF-4882-AA57-8B69C29BBE17}" presName="accent_1" presStyleCnt="0"/>
      <dgm:spPr/>
    </dgm:pt>
    <dgm:pt modelId="{2671AB33-CDA9-4776-9B64-059C9BE66D5E}" type="pres">
      <dgm:prSet presAssocID="{39B56CEE-68AF-4882-AA57-8B69C29BBE17}" presName="accentRepeatNode" presStyleLbl="solidFgAcc1" presStyleIdx="0" presStyleCnt="3"/>
      <dgm:spPr/>
    </dgm:pt>
    <dgm:pt modelId="{F8F7607F-7537-4A13-A2C7-F3BB2D096BDF}" type="pres">
      <dgm:prSet presAssocID="{2B5DA01C-B05D-4808-846E-A0F63DDA062A}" presName="text_2" presStyleLbl="node1" presStyleIdx="1" presStyleCnt="3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BE74-5168-4636-B3DD-E25CA1E60C56}" type="pres">
      <dgm:prSet presAssocID="{2B5DA01C-B05D-4808-846E-A0F63DDA062A}" presName="accent_2" presStyleCnt="0"/>
      <dgm:spPr/>
    </dgm:pt>
    <dgm:pt modelId="{0DF4CE1B-D628-4DB6-8A12-36F008C14E62}" type="pres">
      <dgm:prSet presAssocID="{2B5DA01C-B05D-4808-846E-A0F63DDA062A}" presName="accentRepeatNode" presStyleLbl="solidFgAcc1" presStyleIdx="1" presStyleCnt="3"/>
      <dgm:spPr/>
    </dgm:pt>
    <dgm:pt modelId="{CBBDAC67-E0D1-4739-945F-ADE921A2B767}" type="pres">
      <dgm:prSet presAssocID="{606BC0AC-ACFB-4EEB-84CD-C77C3917C179}" presName="text_3" presStyleLbl="node1" presStyleIdx="2" presStyleCnt="3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09165-9C0C-4D86-90D5-FB1F7E99357E}" type="pres">
      <dgm:prSet presAssocID="{606BC0AC-ACFB-4EEB-84CD-C77C3917C179}" presName="accent_3" presStyleCnt="0"/>
      <dgm:spPr/>
    </dgm:pt>
    <dgm:pt modelId="{AD98F339-79B8-4BA5-B8D7-6CA53541DCAB}" type="pres">
      <dgm:prSet presAssocID="{606BC0AC-ACFB-4EEB-84CD-C77C3917C179}" presName="accentRepeatNode" presStyleLbl="solidFgAcc1" presStyleIdx="2" presStyleCnt="3"/>
      <dgm:spPr/>
    </dgm:pt>
  </dgm:ptLst>
  <dgm:cxnLst>
    <dgm:cxn modelId="{08BF1143-BB0F-4A7B-80F5-07FBB68C6CFB}" type="presOf" srcId="{39B56CEE-68AF-4882-AA57-8B69C29BBE17}" destId="{881E0797-AED0-4B50-ACB6-A674FE3D5E71}" srcOrd="0" destOrd="0" presId="urn:microsoft.com/office/officeart/2008/layout/VerticalCurvedList"/>
    <dgm:cxn modelId="{587328F1-87A7-4CB1-B8D8-67A6106CDBDF}" type="presOf" srcId="{F659333A-1B43-4103-9C2F-6451341F3D00}" destId="{D2B1CD9C-0110-4AE7-854F-FFFFC1857281}" srcOrd="0" destOrd="0" presId="urn:microsoft.com/office/officeart/2008/layout/VerticalCurvedList"/>
    <dgm:cxn modelId="{FDA8D3BE-86F7-4CDB-B12E-0364AA772D33}" srcId="{F659333A-1B43-4103-9C2F-6451341F3D00}" destId="{39B56CEE-68AF-4882-AA57-8B69C29BBE17}" srcOrd="0" destOrd="0" parTransId="{8D6B26F6-0DA5-49E7-B110-E483B8503F70}" sibTransId="{455C6BDB-BCA6-4FEE-99DB-7D7CE3D60D2F}"/>
    <dgm:cxn modelId="{5A396C1B-2F9E-44DB-9B19-AC25FFA8C40D}" type="presOf" srcId="{455C6BDB-BCA6-4FEE-99DB-7D7CE3D60D2F}" destId="{C149A3A1-B4AD-4C02-9F72-1E36C1EAC6E6}" srcOrd="0" destOrd="0" presId="urn:microsoft.com/office/officeart/2008/layout/VerticalCurvedList"/>
    <dgm:cxn modelId="{C192DDCF-F7A2-49CA-A351-02C8B132A356}" type="presOf" srcId="{2B5DA01C-B05D-4808-846E-A0F63DDA062A}" destId="{F8F7607F-7537-4A13-A2C7-F3BB2D096BDF}" srcOrd="0" destOrd="0" presId="urn:microsoft.com/office/officeart/2008/layout/VerticalCurvedList"/>
    <dgm:cxn modelId="{0F0E2E55-383D-4EBF-B7B9-7563FB81D9B4}" srcId="{F659333A-1B43-4103-9C2F-6451341F3D00}" destId="{2B5DA01C-B05D-4808-846E-A0F63DDA062A}" srcOrd="1" destOrd="0" parTransId="{EBBBD275-B0E3-4661-82E1-4651D3386603}" sibTransId="{07A15AD6-C943-4697-B424-B524820999AD}"/>
    <dgm:cxn modelId="{CF419252-09A5-4098-8F6A-634A9AEE87D3}" srcId="{F659333A-1B43-4103-9C2F-6451341F3D00}" destId="{606BC0AC-ACFB-4EEB-84CD-C77C3917C179}" srcOrd="2" destOrd="0" parTransId="{29CB6A48-D680-441C-8F0B-32090AFEA3BB}" sibTransId="{884FAF78-9F4B-4FC6-8195-7ED7881CE645}"/>
    <dgm:cxn modelId="{BBF1ACB4-9DA8-494C-B4CF-F5EF7186D589}" type="presOf" srcId="{606BC0AC-ACFB-4EEB-84CD-C77C3917C179}" destId="{CBBDAC67-E0D1-4739-945F-ADE921A2B767}" srcOrd="0" destOrd="0" presId="urn:microsoft.com/office/officeart/2008/layout/VerticalCurvedList"/>
    <dgm:cxn modelId="{140346C5-DB0E-4147-A2CF-CDECB84FCD52}" type="presParOf" srcId="{D2B1CD9C-0110-4AE7-854F-FFFFC1857281}" destId="{51CBE5AA-982C-4C54-8C3A-E823734FB60F}" srcOrd="0" destOrd="0" presId="urn:microsoft.com/office/officeart/2008/layout/VerticalCurvedList"/>
    <dgm:cxn modelId="{9E248494-D846-41A9-A389-ECF547A0434A}" type="presParOf" srcId="{51CBE5AA-982C-4C54-8C3A-E823734FB60F}" destId="{7BB4E33D-2FFC-4323-9607-A49865EF0479}" srcOrd="0" destOrd="0" presId="urn:microsoft.com/office/officeart/2008/layout/VerticalCurvedList"/>
    <dgm:cxn modelId="{F1CE2197-948A-4809-AA34-00F79827C31B}" type="presParOf" srcId="{7BB4E33D-2FFC-4323-9607-A49865EF0479}" destId="{24EC4CB0-33E8-429F-8F18-65E0CF419767}" srcOrd="0" destOrd="0" presId="urn:microsoft.com/office/officeart/2008/layout/VerticalCurvedList"/>
    <dgm:cxn modelId="{82CDAEB3-D274-48EA-B22D-2705125EC25E}" type="presParOf" srcId="{7BB4E33D-2FFC-4323-9607-A49865EF0479}" destId="{C149A3A1-B4AD-4C02-9F72-1E36C1EAC6E6}" srcOrd="1" destOrd="0" presId="urn:microsoft.com/office/officeart/2008/layout/VerticalCurvedList"/>
    <dgm:cxn modelId="{E91179CB-2452-4C9C-AB07-117F981E3BC9}" type="presParOf" srcId="{7BB4E33D-2FFC-4323-9607-A49865EF0479}" destId="{9A2FA53A-E285-4A3D-B55E-320A45115DCF}" srcOrd="2" destOrd="0" presId="urn:microsoft.com/office/officeart/2008/layout/VerticalCurvedList"/>
    <dgm:cxn modelId="{AECB5788-B104-4732-9EBF-E11AF8ED5962}" type="presParOf" srcId="{7BB4E33D-2FFC-4323-9607-A49865EF0479}" destId="{23BA62B2-E34D-4E19-B46A-161AF269EE74}" srcOrd="3" destOrd="0" presId="urn:microsoft.com/office/officeart/2008/layout/VerticalCurvedList"/>
    <dgm:cxn modelId="{C1538406-0630-4BAF-984B-28467C275040}" type="presParOf" srcId="{51CBE5AA-982C-4C54-8C3A-E823734FB60F}" destId="{881E0797-AED0-4B50-ACB6-A674FE3D5E71}" srcOrd="1" destOrd="0" presId="urn:microsoft.com/office/officeart/2008/layout/VerticalCurvedList"/>
    <dgm:cxn modelId="{10874FCA-0D26-4F22-9217-6F93C8C67493}" type="presParOf" srcId="{51CBE5AA-982C-4C54-8C3A-E823734FB60F}" destId="{2382DD7F-F9C8-49E4-B25F-296909D8A641}" srcOrd="2" destOrd="0" presId="urn:microsoft.com/office/officeart/2008/layout/VerticalCurvedList"/>
    <dgm:cxn modelId="{8BBBDE4D-1AAF-401F-A463-5FDC6BE5E64C}" type="presParOf" srcId="{2382DD7F-F9C8-49E4-B25F-296909D8A641}" destId="{2671AB33-CDA9-4776-9B64-059C9BE66D5E}" srcOrd="0" destOrd="0" presId="urn:microsoft.com/office/officeart/2008/layout/VerticalCurvedList"/>
    <dgm:cxn modelId="{DE10F72A-82E0-4DB2-85F9-FC3253F93DC1}" type="presParOf" srcId="{51CBE5AA-982C-4C54-8C3A-E823734FB60F}" destId="{F8F7607F-7537-4A13-A2C7-F3BB2D096BDF}" srcOrd="3" destOrd="0" presId="urn:microsoft.com/office/officeart/2008/layout/VerticalCurvedList"/>
    <dgm:cxn modelId="{2BB722A4-E420-426B-A420-98492C013138}" type="presParOf" srcId="{51CBE5AA-982C-4C54-8C3A-E823734FB60F}" destId="{7491BE74-5168-4636-B3DD-E25CA1E60C56}" srcOrd="4" destOrd="0" presId="urn:microsoft.com/office/officeart/2008/layout/VerticalCurvedList"/>
    <dgm:cxn modelId="{006B0C6B-3729-4A68-AB50-EFAB15E56793}" type="presParOf" srcId="{7491BE74-5168-4636-B3DD-E25CA1E60C56}" destId="{0DF4CE1B-D628-4DB6-8A12-36F008C14E62}" srcOrd="0" destOrd="0" presId="urn:microsoft.com/office/officeart/2008/layout/VerticalCurvedList"/>
    <dgm:cxn modelId="{9D26B4EB-0149-472E-B63B-6B83B635770A}" type="presParOf" srcId="{51CBE5AA-982C-4C54-8C3A-E823734FB60F}" destId="{CBBDAC67-E0D1-4739-945F-ADE921A2B767}" srcOrd="5" destOrd="0" presId="urn:microsoft.com/office/officeart/2008/layout/VerticalCurvedList"/>
    <dgm:cxn modelId="{FC5EC4A1-F2E4-49EE-A5CB-BE10F943E7B7}" type="presParOf" srcId="{51CBE5AA-982C-4C54-8C3A-E823734FB60F}" destId="{46509165-9C0C-4D86-90D5-FB1F7E99357E}" srcOrd="6" destOrd="0" presId="urn:microsoft.com/office/officeart/2008/layout/VerticalCurvedList"/>
    <dgm:cxn modelId="{80DB0EB1-91F3-4946-9F68-729221A4AB4B}" type="presParOf" srcId="{46509165-9C0C-4D86-90D5-FB1F7E99357E}" destId="{AD98F339-79B8-4BA5-B8D7-6CA53541DCA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9333A-1B43-4103-9C2F-6451341F3D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56CEE-68AF-4882-AA57-8B69C29BBE17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Образовательных организаций, подлежат независимой оценке качества условий осуществления образовательной деятельности образовательными организациями в 2021-2023 годах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D6B26F6-0DA5-49E7-B110-E483B8503F70}" type="par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55C6BDB-BCA6-4FEE-99DB-7D7CE3D60D2F}" type="sib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06BC0AC-ACFB-4EEB-84CD-C77C3917C179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Организаций, в отношении которых в 2021 году будет проведена независимая оценка качества условий осуществления образовательной деятельности образовательными организациями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9CB6A48-D680-441C-8F0B-32090AFEA3BB}" type="par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84FAF78-9F4B-4FC6-8195-7ED7881CE645}" type="sib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2B1CD9C-0110-4AE7-854F-FFFFC1857281}" type="pres">
      <dgm:prSet presAssocID="{F659333A-1B43-4103-9C2F-6451341F3D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CBE5AA-982C-4C54-8C3A-E823734FB60F}" type="pres">
      <dgm:prSet presAssocID="{F659333A-1B43-4103-9C2F-6451341F3D00}" presName="Name1" presStyleCnt="0"/>
      <dgm:spPr/>
    </dgm:pt>
    <dgm:pt modelId="{7BB4E33D-2FFC-4323-9607-A49865EF0479}" type="pres">
      <dgm:prSet presAssocID="{F659333A-1B43-4103-9C2F-6451341F3D00}" presName="cycle" presStyleCnt="0"/>
      <dgm:spPr/>
    </dgm:pt>
    <dgm:pt modelId="{24EC4CB0-33E8-429F-8F18-65E0CF419767}" type="pres">
      <dgm:prSet presAssocID="{F659333A-1B43-4103-9C2F-6451341F3D00}" presName="srcNode" presStyleLbl="node1" presStyleIdx="0" presStyleCnt="2"/>
      <dgm:spPr/>
    </dgm:pt>
    <dgm:pt modelId="{C149A3A1-B4AD-4C02-9F72-1E36C1EAC6E6}" type="pres">
      <dgm:prSet presAssocID="{F659333A-1B43-4103-9C2F-6451341F3D00}" presName="conn" presStyleLbl="parChTrans1D2" presStyleIdx="0" presStyleCnt="1"/>
      <dgm:spPr/>
      <dgm:t>
        <a:bodyPr/>
        <a:lstStyle/>
        <a:p>
          <a:endParaRPr lang="ru-RU"/>
        </a:p>
      </dgm:t>
    </dgm:pt>
    <dgm:pt modelId="{9A2FA53A-E285-4A3D-B55E-320A45115DCF}" type="pres">
      <dgm:prSet presAssocID="{F659333A-1B43-4103-9C2F-6451341F3D00}" presName="extraNode" presStyleLbl="node1" presStyleIdx="0" presStyleCnt="2"/>
      <dgm:spPr/>
    </dgm:pt>
    <dgm:pt modelId="{23BA62B2-E34D-4E19-B46A-161AF269EE74}" type="pres">
      <dgm:prSet presAssocID="{F659333A-1B43-4103-9C2F-6451341F3D00}" presName="dstNode" presStyleLbl="node1" presStyleIdx="0" presStyleCnt="2"/>
      <dgm:spPr/>
    </dgm:pt>
    <dgm:pt modelId="{881E0797-AED0-4B50-ACB6-A674FE3D5E71}" type="pres">
      <dgm:prSet presAssocID="{39B56CEE-68AF-4882-AA57-8B69C29BBE17}" presName="text_1" presStyleLbl="node1" presStyleIdx="0" presStyleCnt="2" custScaleX="94004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DD7F-F9C8-49E4-B25F-296909D8A641}" type="pres">
      <dgm:prSet presAssocID="{39B56CEE-68AF-4882-AA57-8B69C29BBE17}" presName="accent_1" presStyleCnt="0"/>
      <dgm:spPr/>
    </dgm:pt>
    <dgm:pt modelId="{2671AB33-CDA9-4776-9B64-059C9BE66D5E}" type="pres">
      <dgm:prSet presAssocID="{39B56CEE-68AF-4882-AA57-8B69C29BBE17}" presName="accentRepeatNode" presStyleLbl="solidFgAcc1" presStyleIdx="0" presStyleCnt="2"/>
      <dgm:spPr/>
    </dgm:pt>
    <dgm:pt modelId="{DCA2E96C-A522-440D-9AED-3A2F6289CDD6}" type="pres">
      <dgm:prSet presAssocID="{606BC0AC-ACFB-4EEB-84CD-C77C3917C179}" presName="text_2" presStyleLbl="node1" presStyleIdx="1" presStyleCnt="2" custScaleX="9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B9605-D7EB-419E-A025-0FA28C40E294}" type="pres">
      <dgm:prSet presAssocID="{606BC0AC-ACFB-4EEB-84CD-C77C3917C179}" presName="accent_2" presStyleCnt="0"/>
      <dgm:spPr/>
    </dgm:pt>
    <dgm:pt modelId="{AD98F339-79B8-4BA5-B8D7-6CA53541DCAB}" type="pres">
      <dgm:prSet presAssocID="{606BC0AC-ACFB-4EEB-84CD-C77C3917C179}" presName="accentRepeatNode" presStyleLbl="solidFgAcc1" presStyleIdx="1" presStyleCnt="2"/>
      <dgm:spPr/>
    </dgm:pt>
  </dgm:ptLst>
  <dgm:cxnLst>
    <dgm:cxn modelId="{02143ABC-6AC8-497C-A4C6-1273C799ECAD}" type="presOf" srcId="{606BC0AC-ACFB-4EEB-84CD-C77C3917C179}" destId="{DCA2E96C-A522-440D-9AED-3A2F6289CDD6}" srcOrd="0" destOrd="0" presId="urn:microsoft.com/office/officeart/2008/layout/VerticalCurvedList"/>
    <dgm:cxn modelId="{587328F1-87A7-4CB1-B8D8-67A6106CDBDF}" type="presOf" srcId="{F659333A-1B43-4103-9C2F-6451341F3D00}" destId="{D2B1CD9C-0110-4AE7-854F-FFFFC1857281}" srcOrd="0" destOrd="0" presId="urn:microsoft.com/office/officeart/2008/layout/VerticalCurvedList"/>
    <dgm:cxn modelId="{CF419252-09A5-4098-8F6A-634A9AEE87D3}" srcId="{F659333A-1B43-4103-9C2F-6451341F3D00}" destId="{606BC0AC-ACFB-4EEB-84CD-C77C3917C179}" srcOrd="1" destOrd="0" parTransId="{29CB6A48-D680-441C-8F0B-32090AFEA3BB}" sibTransId="{884FAF78-9F4B-4FC6-8195-7ED7881CE645}"/>
    <dgm:cxn modelId="{FDA8D3BE-86F7-4CDB-B12E-0364AA772D33}" srcId="{F659333A-1B43-4103-9C2F-6451341F3D00}" destId="{39B56CEE-68AF-4882-AA57-8B69C29BBE17}" srcOrd="0" destOrd="0" parTransId="{8D6B26F6-0DA5-49E7-B110-E483B8503F70}" sibTransId="{455C6BDB-BCA6-4FEE-99DB-7D7CE3D60D2F}"/>
    <dgm:cxn modelId="{5A396C1B-2F9E-44DB-9B19-AC25FFA8C40D}" type="presOf" srcId="{455C6BDB-BCA6-4FEE-99DB-7D7CE3D60D2F}" destId="{C149A3A1-B4AD-4C02-9F72-1E36C1EAC6E6}" srcOrd="0" destOrd="0" presId="urn:microsoft.com/office/officeart/2008/layout/VerticalCurvedList"/>
    <dgm:cxn modelId="{08BF1143-BB0F-4A7B-80F5-07FBB68C6CFB}" type="presOf" srcId="{39B56CEE-68AF-4882-AA57-8B69C29BBE17}" destId="{881E0797-AED0-4B50-ACB6-A674FE3D5E71}" srcOrd="0" destOrd="0" presId="urn:microsoft.com/office/officeart/2008/layout/VerticalCurvedList"/>
    <dgm:cxn modelId="{140346C5-DB0E-4147-A2CF-CDECB84FCD52}" type="presParOf" srcId="{D2B1CD9C-0110-4AE7-854F-FFFFC1857281}" destId="{51CBE5AA-982C-4C54-8C3A-E823734FB60F}" srcOrd="0" destOrd="0" presId="urn:microsoft.com/office/officeart/2008/layout/VerticalCurvedList"/>
    <dgm:cxn modelId="{9E248494-D846-41A9-A389-ECF547A0434A}" type="presParOf" srcId="{51CBE5AA-982C-4C54-8C3A-E823734FB60F}" destId="{7BB4E33D-2FFC-4323-9607-A49865EF0479}" srcOrd="0" destOrd="0" presId="urn:microsoft.com/office/officeart/2008/layout/VerticalCurvedList"/>
    <dgm:cxn modelId="{F1CE2197-948A-4809-AA34-00F79827C31B}" type="presParOf" srcId="{7BB4E33D-2FFC-4323-9607-A49865EF0479}" destId="{24EC4CB0-33E8-429F-8F18-65E0CF419767}" srcOrd="0" destOrd="0" presId="urn:microsoft.com/office/officeart/2008/layout/VerticalCurvedList"/>
    <dgm:cxn modelId="{82CDAEB3-D274-48EA-B22D-2705125EC25E}" type="presParOf" srcId="{7BB4E33D-2FFC-4323-9607-A49865EF0479}" destId="{C149A3A1-B4AD-4C02-9F72-1E36C1EAC6E6}" srcOrd="1" destOrd="0" presId="urn:microsoft.com/office/officeart/2008/layout/VerticalCurvedList"/>
    <dgm:cxn modelId="{E91179CB-2452-4C9C-AB07-117F981E3BC9}" type="presParOf" srcId="{7BB4E33D-2FFC-4323-9607-A49865EF0479}" destId="{9A2FA53A-E285-4A3D-B55E-320A45115DCF}" srcOrd="2" destOrd="0" presId="urn:microsoft.com/office/officeart/2008/layout/VerticalCurvedList"/>
    <dgm:cxn modelId="{AECB5788-B104-4732-9EBF-E11AF8ED5962}" type="presParOf" srcId="{7BB4E33D-2FFC-4323-9607-A49865EF0479}" destId="{23BA62B2-E34D-4E19-B46A-161AF269EE74}" srcOrd="3" destOrd="0" presId="urn:microsoft.com/office/officeart/2008/layout/VerticalCurvedList"/>
    <dgm:cxn modelId="{C1538406-0630-4BAF-984B-28467C275040}" type="presParOf" srcId="{51CBE5AA-982C-4C54-8C3A-E823734FB60F}" destId="{881E0797-AED0-4B50-ACB6-A674FE3D5E71}" srcOrd="1" destOrd="0" presId="urn:microsoft.com/office/officeart/2008/layout/VerticalCurvedList"/>
    <dgm:cxn modelId="{10874FCA-0D26-4F22-9217-6F93C8C67493}" type="presParOf" srcId="{51CBE5AA-982C-4C54-8C3A-E823734FB60F}" destId="{2382DD7F-F9C8-49E4-B25F-296909D8A641}" srcOrd="2" destOrd="0" presId="urn:microsoft.com/office/officeart/2008/layout/VerticalCurvedList"/>
    <dgm:cxn modelId="{8BBBDE4D-1AAF-401F-A463-5FDC6BE5E64C}" type="presParOf" srcId="{2382DD7F-F9C8-49E4-B25F-296909D8A641}" destId="{2671AB33-CDA9-4776-9B64-059C9BE66D5E}" srcOrd="0" destOrd="0" presId="urn:microsoft.com/office/officeart/2008/layout/VerticalCurvedList"/>
    <dgm:cxn modelId="{3E5A1210-6A78-4FA5-A5C3-5BEAD2567DF5}" type="presParOf" srcId="{51CBE5AA-982C-4C54-8C3A-E823734FB60F}" destId="{DCA2E96C-A522-440D-9AED-3A2F6289CDD6}" srcOrd="3" destOrd="0" presId="urn:microsoft.com/office/officeart/2008/layout/VerticalCurvedList"/>
    <dgm:cxn modelId="{B10FADEF-3045-4377-8880-12DC332692F0}" type="presParOf" srcId="{51CBE5AA-982C-4C54-8C3A-E823734FB60F}" destId="{BD7B9605-D7EB-419E-A025-0FA28C40E294}" srcOrd="4" destOrd="0" presId="urn:microsoft.com/office/officeart/2008/layout/VerticalCurvedList"/>
    <dgm:cxn modelId="{2B8DDA0F-F98F-436A-ADBB-D7996EF060C1}" type="presParOf" srcId="{BD7B9605-D7EB-419E-A025-0FA28C40E294}" destId="{AD98F339-79B8-4BA5-B8D7-6CA53541DCA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9333A-1B43-4103-9C2F-6451341F3D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56CEE-68AF-4882-AA57-8B69C29BBE17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Детей в возрасте от 5 до 18 лет будет охвачено дополнительным образованием в 2021 году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D6B26F6-0DA5-49E7-B110-E483B8503F70}" type="par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55C6BDB-BCA6-4FEE-99DB-7D7CE3D60D2F}" type="sib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B5DA01C-B05D-4808-846E-A0F63DDA062A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Сельская школа с 2019 года ведет работу по созданию условий для занятий физической культурой и спортом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BBBD275-B0E3-4661-82E1-4651D3386603}" type="par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7A15AD6-C943-4697-B424-B524820999AD}" type="sib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06BC0AC-ACFB-4EEB-84CD-C77C3917C179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Детских технопарка «</a:t>
          </a:r>
          <a:r>
            <a:rPr lang="ru-RU" sz="16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Кванториум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создано в Ставропольском крае, в них занимается 2141 ребенок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9CB6A48-D680-441C-8F0B-32090AFEA3BB}" type="par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84FAF78-9F4B-4FC6-8195-7ED7881CE645}" type="sib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2059464-AAEF-4DA3-B817-FC7C9DAE82DF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Мобильный технопарк «</a:t>
          </a:r>
          <a:r>
            <a:rPr lang="ru-RU" sz="16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Кванториум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работает для детей из сел и малых городов края. Охвачено 1126 детей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1F6463E-E7F9-4181-9A9E-68A006CD340C}" type="parTrans" cxnId="{1599BA67-2337-4CF2-A584-B7BFDA3987C2}">
      <dgm:prSet/>
      <dgm:spPr/>
      <dgm:t>
        <a:bodyPr/>
        <a:lstStyle/>
        <a:p>
          <a:endParaRPr lang="ru-RU"/>
        </a:p>
      </dgm:t>
    </dgm:pt>
    <dgm:pt modelId="{6FC45029-1E4F-4A05-B975-284399F9A83C}" type="sibTrans" cxnId="{1599BA67-2337-4CF2-A584-B7BFDA3987C2}">
      <dgm:prSet/>
      <dgm:spPr/>
      <dgm:t>
        <a:bodyPr/>
        <a:lstStyle/>
        <a:p>
          <a:endParaRPr lang="ru-RU"/>
        </a:p>
      </dgm:t>
    </dgm:pt>
    <dgm:pt modelId="{CA0077C8-2822-4087-BC6E-9D29C916EFD1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Центром цифровой образовательной среды «</a:t>
          </a:r>
          <a:r>
            <a:rPr lang="en-US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IT-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куб» охвачено 1322 школьника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AF269AD-9CA2-4B19-A553-67E1251A352B}" type="parTrans" cxnId="{2A3E8DCD-2865-4A13-BBED-C24F1B73667C}">
      <dgm:prSet/>
      <dgm:spPr/>
      <dgm:t>
        <a:bodyPr/>
        <a:lstStyle/>
        <a:p>
          <a:endParaRPr lang="ru-RU"/>
        </a:p>
      </dgm:t>
    </dgm:pt>
    <dgm:pt modelId="{AEA5EF01-E31F-4B79-A2E9-9A72F83112F1}" type="sibTrans" cxnId="{2A3E8DCD-2865-4A13-BBED-C24F1B73667C}">
      <dgm:prSet/>
      <dgm:spPr/>
      <dgm:t>
        <a:bodyPr/>
        <a:lstStyle/>
        <a:p>
          <a:endParaRPr lang="ru-RU"/>
        </a:p>
      </dgm:t>
    </dgm:pt>
    <dgm:pt modelId="{B85CB9B9-EF3B-4939-ADC5-9AE27B889F3C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Региональный центр выявления, поддержки и развития способностей и талантов детей будет создан в 2023 году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C391006-6143-424C-87EE-04F92506F70C}" type="parTrans" cxnId="{E3D67828-F295-4195-B4EE-F0EDB6FA4434}">
      <dgm:prSet/>
      <dgm:spPr/>
      <dgm:t>
        <a:bodyPr/>
        <a:lstStyle/>
        <a:p>
          <a:endParaRPr lang="ru-RU"/>
        </a:p>
      </dgm:t>
    </dgm:pt>
    <dgm:pt modelId="{4841FE9D-E4CF-466D-9A6C-AD4E667B2D4A}" type="sibTrans" cxnId="{E3D67828-F295-4195-B4EE-F0EDB6FA4434}">
      <dgm:prSet/>
      <dgm:spPr/>
      <dgm:t>
        <a:bodyPr/>
        <a:lstStyle/>
        <a:p>
          <a:endParaRPr lang="ru-RU"/>
        </a:p>
      </dgm:t>
    </dgm:pt>
    <dgm:pt modelId="{D2B1CD9C-0110-4AE7-854F-FFFFC1857281}" type="pres">
      <dgm:prSet presAssocID="{F659333A-1B43-4103-9C2F-6451341F3D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CBE5AA-982C-4C54-8C3A-E823734FB60F}" type="pres">
      <dgm:prSet presAssocID="{F659333A-1B43-4103-9C2F-6451341F3D00}" presName="Name1" presStyleCnt="0"/>
      <dgm:spPr/>
    </dgm:pt>
    <dgm:pt modelId="{7BB4E33D-2FFC-4323-9607-A49865EF0479}" type="pres">
      <dgm:prSet presAssocID="{F659333A-1B43-4103-9C2F-6451341F3D00}" presName="cycle" presStyleCnt="0"/>
      <dgm:spPr/>
    </dgm:pt>
    <dgm:pt modelId="{24EC4CB0-33E8-429F-8F18-65E0CF419767}" type="pres">
      <dgm:prSet presAssocID="{F659333A-1B43-4103-9C2F-6451341F3D00}" presName="srcNode" presStyleLbl="node1" presStyleIdx="0" presStyleCnt="6"/>
      <dgm:spPr/>
    </dgm:pt>
    <dgm:pt modelId="{C149A3A1-B4AD-4C02-9F72-1E36C1EAC6E6}" type="pres">
      <dgm:prSet presAssocID="{F659333A-1B43-4103-9C2F-6451341F3D00}" presName="conn" presStyleLbl="parChTrans1D2" presStyleIdx="0" presStyleCnt="1"/>
      <dgm:spPr/>
      <dgm:t>
        <a:bodyPr/>
        <a:lstStyle/>
        <a:p>
          <a:endParaRPr lang="ru-RU"/>
        </a:p>
      </dgm:t>
    </dgm:pt>
    <dgm:pt modelId="{9A2FA53A-E285-4A3D-B55E-320A45115DCF}" type="pres">
      <dgm:prSet presAssocID="{F659333A-1B43-4103-9C2F-6451341F3D00}" presName="extraNode" presStyleLbl="node1" presStyleIdx="0" presStyleCnt="6"/>
      <dgm:spPr/>
    </dgm:pt>
    <dgm:pt modelId="{23BA62B2-E34D-4E19-B46A-161AF269EE74}" type="pres">
      <dgm:prSet presAssocID="{F659333A-1B43-4103-9C2F-6451341F3D00}" presName="dstNode" presStyleLbl="node1" presStyleIdx="0" presStyleCnt="6"/>
      <dgm:spPr/>
    </dgm:pt>
    <dgm:pt modelId="{881E0797-AED0-4B50-ACB6-A674FE3D5E71}" type="pres">
      <dgm:prSet presAssocID="{39B56CEE-68AF-4882-AA57-8B69C29BBE17}" presName="text_1" presStyleLbl="node1" presStyleIdx="0" presStyleCnt="6" custScaleX="9779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DD7F-F9C8-49E4-B25F-296909D8A641}" type="pres">
      <dgm:prSet presAssocID="{39B56CEE-68AF-4882-AA57-8B69C29BBE17}" presName="accent_1" presStyleCnt="0"/>
      <dgm:spPr/>
    </dgm:pt>
    <dgm:pt modelId="{2671AB33-CDA9-4776-9B64-059C9BE66D5E}" type="pres">
      <dgm:prSet presAssocID="{39B56CEE-68AF-4882-AA57-8B69C29BBE17}" presName="accentRepeatNode" presStyleLbl="solidFgAcc1" presStyleIdx="0" presStyleCnt="6"/>
      <dgm:spPr/>
    </dgm:pt>
    <dgm:pt modelId="{F8F7607F-7537-4A13-A2C7-F3BB2D096BDF}" type="pres">
      <dgm:prSet presAssocID="{2B5DA01C-B05D-4808-846E-A0F63DDA062A}" presName="text_2" presStyleLbl="node1" presStyleIdx="1" presStyleCnt="6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BE74-5168-4636-B3DD-E25CA1E60C56}" type="pres">
      <dgm:prSet presAssocID="{2B5DA01C-B05D-4808-846E-A0F63DDA062A}" presName="accent_2" presStyleCnt="0"/>
      <dgm:spPr/>
    </dgm:pt>
    <dgm:pt modelId="{0DF4CE1B-D628-4DB6-8A12-36F008C14E62}" type="pres">
      <dgm:prSet presAssocID="{2B5DA01C-B05D-4808-846E-A0F63DDA062A}" presName="accentRepeatNode" presStyleLbl="solidFgAcc1" presStyleIdx="1" presStyleCnt="6"/>
      <dgm:spPr/>
    </dgm:pt>
    <dgm:pt modelId="{CBBDAC67-E0D1-4739-945F-ADE921A2B767}" type="pres">
      <dgm:prSet presAssocID="{606BC0AC-ACFB-4EEB-84CD-C77C3917C179}" presName="text_3" presStyleLbl="node1" presStyleIdx="2" presStyleCnt="6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09165-9C0C-4D86-90D5-FB1F7E99357E}" type="pres">
      <dgm:prSet presAssocID="{606BC0AC-ACFB-4EEB-84CD-C77C3917C179}" presName="accent_3" presStyleCnt="0"/>
      <dgm:spPr/>
    </dgm:pt>
    <dgm:pt modelId="{AD98F339-79B8-4BA5-B8D7-6CA53541DCAB}" type="pres">
      <dgm:prSet presAssocID="{606BC0AC-ACFB-4EEB-84CD-C77C3917C179}" presName="accentRepeatNode" presStyleLbl="solidFgAcc1" presStyleIdx="2" presStyleCnt="6"/>
      <dgm:spPr/>
    </dgm:pt>
    <dgm:pt modelId="{2493C353-9E15-4020-99BC-D95FDF14E066}" type="pres">
      <dgm:prSet presAssocID="{82059464-AAEF-4DA3-B817-FC7C9DAE82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52E3E-896A-41F1-8C31-E72911A8374A}" type="pres">
      <dgm:prSet presAssocID="{82059464-AAEF-4DA3-B817-FC7C9DAE82DF}" presName="accent_4" presStyleCnt="0"/>
      <dgm:spPr/>
    </dgm:pt>
    <dgm:pt modelId="{7F367D34-0A4C-43C0-8A30-234CC2B05FCE}" type="pres">
      <dgm:prSet presAssocID="{82059464-AAEF-4DA3-B817-FC7C9DAE82DF}" presName="accentRepeatNode" presStyleLbl="solidFgAcc1" presStyleIdx="3" presStyleCnt="6"/>
      <dgm:spPr/>
    </dgm:pt>
    <dgm:pt modelId="{6ADC076A-05D5-423E-A32E-DAA5BF0970FE}" type="pres">
      <dgm:prSet presAssocID="{CA0077C8-2822-4087-BC6E-9D29C916EFD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98E6-0788-465A-98F0-78A5C4A141F3}" type="pres">
      <dgm:prSet presAssocID="{CA0077C8-2822-4087-BC6E-9D29C916EFD1}" presName="accent_5" presStyleCnt="0"/>
      <dgm:spPr/>
    </dgm:pt>
    <dgm:pt modelId="{577AAC7D-87B5-4BFF-A88A-3FC3F7901415}" type="pres">
      <dgm:prSet presAssocID="{CA0077C8-2822-4087-BC6E-9D29C916EFD1}" presName="accentRepeatNode" presStyleLbl="solidFgAcc1" presStyleIdx="4" presStyleCnt="6"/>
      <dgm:spPr/>
    </dgm:pt>
    <dgm:pt modelId="{B35F84CA-4C77-41CA-AF12-7AAE7C5F8F34}" type="pres">
      <dgm:prSet presAssocID="{B85CB9B9-EF3B-4939-ADC5-9AE27B889F3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7671E-1525-47D2-812E-5D14169C8C59}" type="pres">
      <dgm:prSet presAssocID="{B85CB9B9-EF3B-4939-ADC5-9AE27B889F3C}" presName="accent_6" presStyleCnt="0"/>
      <dgm:spPr/>
    </dgm:pt>
    <dgm:pt modelId="{357515A8-2E09-4017-AFFA-FB600C70F9E5}" type="pres">
      <dgm:prSet presAssocID="{B85CB9B9-EF3B-4939-ADC5-9AE27B889F3C}" presName="accentRepeatNode" presStyleLbl="solidFgAcc1" presStyleIdx="5" presStyleCnt="6"/>
      <dgm:spPr/>
    </dgm:pt>
  </dgm:ptLst>
  <dgm:cxnLst>
    <dgm:cxn modelId="{E3D67828-F295-4195-B4EE-F0EDB6FA4434}" srcId="{F659333A-1B43-4103-9C2F-6451341F3D00}" destId="{B85CB9B9-EF3B-4939-ADC5-9AE27B889F3C}" srcOrd="5" destOrd="0" parTransId="{0C391006-6143-424C-87EE-04F92506F70C}" sibTransId="{4841FE9D-E4CF-466D-9A6C-AD4E667B2D4A}"/>
    <dgm:cxn modelId="{08BF1143-BB0F-4A7B-80F5-07FBB68C6CFB}" type="presOf" srcId="{39B56CEE-68AF-4882-AA57-8B69C29BBE17}" destId="{881E0797-AED0-4B50-ACB6-A674FE3D5E71}" srcOrd="0" destOrd="0" presId="urn:microsoft.com/office/officeart/2008/layout/VerticalCurvedList"/>
    <dgm:cxn modelId="{587328F1-87A7-4CB1-B8D8-67A6106CDBDF}" type="presOf" srcId="{F659333A-1B43-4103-9C2F-6451341F3D00}" destId="{D2B1CD9C-0110-4AE7-854F-FFFFC1857281}" srcOrd="0" destOrd="0" presId="urn:microsoft.com/office/officeart/2008/layout/VerticalCurvedList"/>
    <dgm:cxn modelId="{1599BA67-2337-4CF2-A584-B7BFDA3987C2}" srcId="{F659333A-1B43-4103-9C2F-6451341F3D00}" destId="{82059464-AAEF-4DA3-B817-FC7C9DAE82DF}" srcOrd="3" destOrd="0" parTransId="{C1F6463E-E7F9-4181-9A9E-68A006CD340C}" sibTransId="{6FC45029-1E4F-4A05-B975-284399F9A83C}"/>
    <dgm:cxn modelId="{2A3E8DCD-2865-4A13-BBED-C24F1B73667C}" srcId="{F659333A-1B43-4103-9C2F-6451341F3D00}" destId="{CA0077C8-2822-4087-BC6E-9D29C916EFD1}" srcOrd="4" destOrd="0" parTransId="{3AF269AD-9CA2-4B19-A553-67E1251A352B}" sibTransId="{AEA5EF01-E31F-4B79-A2E9-9A72F83112F1}"/>
    <dgm:cxn modelId="{5A396C1B-2F9E-44DB-9B19-AC25FFA8C40D}" type="presOf" srcId="{455C6BDB-BCA6-4FEE-99DB-7D7CE3D60D2F}" destId="{C149A3A1-B4AD-4C02-9F72-1E36C1EAC6E6}" srcOrd="0" destOrd="0" presId="urn:microsoft.com/office/officeart/2008/layout/VerticalCurvedList"/>
    <dgm:cxn modelId="{FDA8D3BE-86F7-4CDB-B12E-0364AA772D33}" srcId="{F659333A-1B43-4103-9C2F-6451341F3D00}" destId="{39B56CEE-68AF-4882-AA57-8B69C29BBE17}" srcOrd="0" destOrd="0" parTransId="{8D6B26F6-0DA5-49E7-B110-E483B8503F70}" sibTransId="{455C6BDB-BCA6-4FEE-99DB-7D7CE3D60D2F}"/>
    <dgm:cxn modelId="{C192DDCF-F7A2-49CA-A351-02C8B132A356}" type="presOf" srcId="{2B5DA01C-B05D-4808-846E-A0F63DDA062A}" destId="{F8F7607F-7537-4A13-A2C7-F3BB2D096BDF}" srcOrd="0" destOrd="0" presId="urn:microsoft.com/office/officeart/2008/layout/VerticalCurvedList"/>
    <dgm:cxn modelId="{0664674F-DBF6-4D04-A3C9-4F157F444C0E}" type="presOf" srcId="{B85CB9B9-EF3B-4939-ADC5-9AE27B889F3C}" destId="{B35F84CA-4C77-41CA-AF12-7AAE7C5F8F34}" srcOrd="0" destOrd="0" presId="urn:microsoft.com/office/officeart/2008/layout/VerticalCurvedList"/>
    <dgm:cxn modelId="{0F0E2E55-383D-4EBF-B7B9-7563FB81D9B4}" srcId="{F659333A-1B43-4103-9C2F-6451341F3D00}" destId="{2B5DA01C-B05D-4808-846E-A0F63DDA062A}" srcOrd="1" destOrd="0" parTransId="{EBBBD275-B0E3-4661-82E1-4651D3386603}" sibTransId="{07A15AD6-C943-4697-B424-B524820999AD}"/>
    <dgm:cxn modelId="{9942C504-5216-4625-8ECC-EBA755479EEA}" type="presOf" srcId="{82059464-AAEF-4DA3-B817-FC7C9DAE82DF}" destId="{2493C353-9E15-4020-99BC-D95FDF14E066}" srcOrd="0" destOrd="0" presId="urn:microsoft.com/office/officeart/2008/layout/VerticalCurvedList"/>
    <dgm:cxn modelId="{2B7B876A-5300-4981-BEF0-853F43A29242}" type="presOf" srcId="{CA0077C8-2822-4087-BC6E-9D29C916EFD1}" destId="{6ADC076A-05D5-423E-A32E-DAA5BF0970FE}" srcOrd="0" destOrd="0" presId="urn:microsoft.com/office/officeart/2008/layout/VerticalCurvedList"/>
    <dgm:cxn modelId="{CF419252-09A5-4098-8F6A-634A9AEE87D3}" srcId="{F659333A-1B43-4103-9C2F-6451341F3D00}" destId="{606BC0AC-ACFB-4EEB-84CD-C77C3917C179}" srcOrd="2" destOrd="0" parTransId="{29CB6A48-D680-441C-8F0B-32090AFEA3BB}" sibTransId="{884FAF78-9F4B-4FC6-8195-7ED7881CE645}"/>
    <dgm:cxn modelId="{BBF1ACB4-9DA8-494C-B4CF-F5EF7186D589}" type="presOf" srcId="{606BC0AC-ACFB-4EEB-84CD-C77C3917C179}" destId="{CBBDAC67-E0D1-4739-945F-ADE921A2B767}" srcOrd="0" destOrd="0" presId="urn:microsoft.com/office/officeart/2008/layout/VerticalCurvedList"/>
    <dgm:cxn modelId="{140346C5-DB0E-4147-A2CF-CDECB84FCD52}" type="presParOf" srcId="{D2B1CD9C-0110-4AE7-854F-FFFFC1857281}" destId="{51CBE5AA-982C-4C54-8C3A-E823734FB60F}" srcOrd="0" destOrd="0" presId="urn:microsoft.com/office/officeart/2008/layout/VerticalCurvedList"/>
    <dgm:cxn modelId="{9E248494-D846-41A9-A389-ECF547A0434A}" type="presParOf" srcId="{51CBE5AA-982C-4C54-8C3A-E823734FB60F}" destId="{7BB4E33D-2FFC-4323-9607-A49865EF0479}" srcOrd="0" destOrd="0" presId="urn:microsoft.com/office/officeart/2008/layout/VerticalCurvedList"/>
    <dgm:cxn modelId="{F1CE2197-948A-4809-AA34-00F79827C31B}" type="presParOf" srcId="{7BB4E33D-2FFC-4323-9607-A49865EF0479}" destId="{24EC4CB0-33E8-429F-8F18-65E0CF419767}" srcOrd="0" destOrd="0" presId="urn:microsoft.com/office/officeart/2008/layout/VerticalCurvedList"/>
    <dgm:cxn modelId="{82CDAEB3-D274-48EA-B22D-2705125EC25E}" type="presParOf" srcId="{7BB4E33D-2FFC-4323-9607-A49865EF0479}" destId="{C149A3A1-B4AD-4C02-9F72-1E36C1EAC6E6}" srcOrd="1" destOrd="0" presId="urn:microsoft.com/office/officeart/2008/layout/VerticalCurvedList"/>
    <dgm:cxn modelId="{E91179CB-2452-4C9C-AB07-117F981E3BC9}" type="presParOf" srcId="{7BB4E33D-2FFC-4323-9607-A49865EF0479}" destId="{9A2FA53A-E285-4A3D-B55E-320A45115DCF}" srcOrd="2" destOrd="0" presId="urn:microsoft.com/office/officeart/2008/layout/VerticalCurvedList"/>
    <dgm:cxn modelId="{AECB5788-B104-4732-9EBF-E11AF8ED5962}" type="presParOf" srcId="{7BB4E33D-2FFC-4323-9607-A49865EF0479}" destId="{23BA62B2-E34D-4E19-B46A-161AF269EE74}" srcOrd="3" destOrd="0" presId="urn:microsoft.com/office/officeart/2008/layout/VerticalCurvedList"/>
    <dgm:cxn modelId="{C1538406-0630-4BAF-984B-28467C275040}" type="presParOf" srcId="{51CBE5AA-982C-4C54-8C3A-E823734FB60F}" destId="{881E0797-AED0-4B50-ACB6-A674FE3D5E71}" srcOrd="1" destOrd="0" presId="urn:microsoft.com/office/officeart/2008/layout/VerticalCurvedList"/>
    <dgm:cxn modelId="{10874FCA-0D26-4F22-9217-6F93C8C67493}" type="presParOf" srcId="{51CBE5AA-982C-4C54-8C3A-E823734FB60F}" destId="{2382DD7F-F9C8-49E4-B25F-296909D8A641}" srcOrd="2" destOrd="0" presId="urn:microsoft.com/office/officeart/2008/layout/VerticalCurvedList"/>
    <dgm:cxn modelId="{8BBBDE4D-1AAF-401F-A463-5FDC6BE5E64C}" type="presParOf" srcId="{2382DD7F-F9C8-49E4-B25F-296909D8A641}" destId="{2671AB33-CDA9-4776-9B64-059C9BE66D5E}" srcOrd="0" destOrd="0" presId="urn:microsoft.com/office/officeart/2008/layout/VerticalCurvedList"/>
    <dgm:cxn modelId="{DE10F72A-82E0-4DB2-85F9-FC3253F93DC1}" type="presParOf" srcId="{51CBE5AA-982C-4C54-8C3A-E823734FB60F}" destId="{F8F7607F-7537-4A13-A2C7-F3BB2D096BDF}" srcOrd="3" destOrd="0" presId="urn:microsoft.com/office/officeart/2008/layout/VerticalCurvedList"/>
    <dgm:cxn modelId="{2BB722A4-E420-426B-A420-98492C013138}" type="presParOf" srcId="{51CBE5AA-982C-4C54-8C3A-E823734FB60F}" destId="{7491BE74-5168-4636-B3DD-E25CA1E60C56}" srcOrd="4" destOrd="0" presId="urn:microsoft.com/office/officeart/2008/layout/VerticalCurvedList"/>
    <dgm:cxn modelId="{006B0C6B-3729-4A68-AB50-EFAB15E56793}" type="presParOf" srcId="{7491BE74-5168-4636-B3DD-E25CA1E60C56}" destId="{0DF4CE1B-D628-4DB6-8A12-36F008C14E62}" srcOrd="0" destOrd="0" presId="urn:microsoft.com/office/officeart/2008/layout/VerticalCurvedList"/>
    <dgm:cxn modelId="{9D26B4EB-0149-472E-B63B-6B83B635770A}" type="presParOf" srcId="{51CBE5AA-982C-4C54-8C3A-E823734FB60F}" destId="{CBBDAC67-E0D1-4739-945F-ADE921A2B767}" srcOrd="5" destOrd="0" presId="urn:microsoft.com/office/officeart/2008/layout/VerticalCurvedList"/>
    <dgm:cxn modelId="{FC5EC4A1-F2E4-49EE-A5CB-BE10F943E7B7}" type="presParOf" srcId="{51CBE5AA-982C-4C54-8C3A-E823734FB60F}" destId="{46509165-9C0C-4D86-90D5-FB1F7E99357E}" srcOrd="6" destOrd="0" presId="urn:microsoft.com/office/officeart/2008/layout/VerticalCurvedList"/>
    <dgm:cxn modelId="{80DB0EB1-91F3-4946-9F68-729221A4AB4B}" type="presParOf" srcId="{46509165-9C0C-4D86-90D5-FB1F7E99357E}" destId="{AD98F339-79B8-4BA5-B8D7-6CA53541DCAB}" srcOrd="0" destOrd="0" presId="urn:microsoft.com/office/officeart/2008/layout/VerticalCurvedList"/>
    <dgm:cxn modelId="{EF001C94-C795-440F-AB23-B1308C305F6D}" type="presParOf" srcId="{51CBE5AA-982C-4C54-8C3A-E823734FB60F}" destId="{2493C353-9E15-4020-99BC-D95FDF14E066}" srcOrd="7" destOrd="0" presId="urn:microsoft.com/office/officeart/2008/layout/VerticalCurvedList"/>
    <dgm:cxn modelId="{3EEAC904-7327-4E76-BDD8-3A7BB7953801}" type="presParOf" srcId="{51CBE5AA-982C-4C54-8C3A-E823734FB60F}" destId="{F7052E3E-896A-41F1-8C31-E72911A8374A}" srcOrd="8" destOrd="0" presId="urn:microsoft.com/office/officeart/2008/layout/VerticalCurvedList"/>
    <dgm:cxn modelId="{E5F633F2-7148-40E5-A2A4-6A9DD3571D03}" type="presParOf" srcId="{F7052E3E-896A-41F1-8C31-E72911A8374A}" destId="{7F367D34-0A4C-43C0-8A30-234CC2B05FCE}" srcOrd="0" destOrd="0" presId="urn:microsoft.com/office/officeart/2008/layout/VerticalCurvedList"/>
    <dgm:cxn modelId="{FCC71B10-0031-4E62-AE2B-B5077A811577}" type="presParOf" srcId="{51CBE5AA-982C-4C54-8C3A-E823734FB60F}" destId="{6ADC076A-05D5-423E-A32E-DAA5BF0970FE}" srcOrd="9" destOrd="0" presId="urn:microsoft.com/office/officeart/2008/layout/VerticalCurvedList"/>
    <dgm:cxn modelId="{824CE5D3-99F0-4174-9F06-3A87C74EAE8E}" type="presParOf" srcId="{51CBE5AA-982C-4C54-8C3A-E823734FB60F}" destId="{627198E6-0788-465A-98F0-78A5C4A141F3}" srcOrd="10" destOrd="0" presId="urn:microsoft.com/office/officeart/2008/layout/VerticalCurvedList"/>
    <dgm:cxn modelId="{8C77A1C6-E8E9-41D5-9A77-E1512C7B7BCD}" type="presParOf" srcId="{627198E6-0788-465A-98F0-78A5C4A141F3}" destId="{577AAC7D-87B5-4BFF-A88A-3FC3F7901415}" srcOrd="0" destOrd="0" presId="urn:microsoft.com/office/officeart/2008/layout/VerticalCurvedList"/>
    <dgm:cxn modelId="{34BDCD00-E786-4902-91FD-D448FBA1D439}" type="presParOf" srcId="{51CBE5AA-982C-4C54-8C3A-E823734FB60F}" destId="{B35F84CA-4C77-41CA-AF12-7AAE7C5F8F34}" srcOrd="11" destOrd="0" presId="urn:microsoft.com/office/officeart/2008/layout/VerticalCurvedList"/>
    <dgm:cxn modelId="{E9CF8C7A-B3EA-4FBA-BF26-86DC2F767CD3}" type="presParOf" srcId="{51CBE5AA-982C-4C54-8C3A-E823734FB60F}" destId="{FD57671E-1525-47D2-812E-5D14169C8C59}" srcOrd="12" destOrd="0" presId="urn:microsoft.com/office/officeart/2008/layout/VerticalCurvedList"/>
    <dgm:cxn modelId="{86A97418-6F6B-412E-945C-C953861C62E5}" type="presParOf" srcId="{FD57671E-1525-47D2-812E-5D14169C8C59}" destId="{357515A8-2E09-4017-AFFA-FB600C70F9E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9333A-1B43-4103-9C2F-6451341F3D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56CEE-68AF-4882-AA57-8B69C29BBE17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Обучающихся по программам среднего профессионального образования Ставропольского края прошли процедуру аттестации в виде демонстрационного экзамена по всем укрупненным группам профессий и специальностей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D6B26F6-0DA5-49E7-B110-E483B8503F70}" type="par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55C6BDB-BCA6-4FEE-99DB-7D7CE3D60D2F}" type="sibTrans" cxnId="{FDA8D3BE-86F7-4CDB-B12E-0364AA772D3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B5DA01C-B05D-4808-846E-A0F63DDA062A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Создан и функционирует Центр опережающей профессиональной подготовки Ставропольского края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BBBD275-B0E3-4661-82E1-4651D3386603}" type="par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7A15AD6-C943-4697-B424-B524820999AD}" type="sibTrans" cxnId="{0F0E2E55-383D-4EBF-B7B9-7563FB81D9B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06BC0AC-ACFB-4EEB-84CD-C77C3917C179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Обновлена материально-техническая база образовательных организаций, реализующих программы среднего профессионального образования через открытие мастерских, оснащенных современной материально-технической базой по компетенциям </a:t>
          </a:r>
          <a:r>
            <a:rPr lang="ru-RU" sz="16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Ворлдскиллс</a:t>
          </a:r>
          <a:endParaRPr lang="ru-RU" sz="1600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9CB6A48-D680-441C-8F0B-32090AFEA3BB}" type="par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84FAF78-9F4B-4FC6-8195-7ED7881CE645}" type="sibTrans" cxnId="{CF419252-09A5-4098-8F6A-634A9AEE87D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2059464-AAEF-4DA3-B817-FC7C9DAE82DF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 Ставропольском крае внедрены программы профессионального обучения по наиболее востребованным и перспективным профессиям на уровне, соответствующем стандартам </a:t>
          </a:r>
          <a:r>
            <a:rPr lang="ru-RU" sz="16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Ворлдскиллс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1F6463E-E7F9-4181-9A9E-68A006CD340C}" type="parTrans" cxnId="{1599BA67-2337-4CF2-A584-B7BFDA3987C2}">
      <dgm:prSet/>
      <dgm:spPr/>
      <dgm:t>
        <a:bodyPr/>
        <a:lstStyle/>
        <a:p>
          <a:endParaRPr lang="ru-RU"/>
        </a:p>
      </dgm:t>
    </dgm:pt>
    <dgm:pt modelId="{6FC45029-1E4F-4A05-B975-284399F9A83C}" type="sibTrans" cxnId="{1599BA67-2337-4CF2-A584-B7BFDA3987C2}">
      <dgm:prSet/>
      <dgm:spPr/>
      <dgm:t>
        <a:bodyPr/>
        <a:lstStyle/>
        <a:p>
          <a:endParaRPr lang="ru-RU"/>
        </a:p>
      </dgm:t>
    </dgm:pt>
    <dgm:pt modelId="{CA0077C8-2822-4087-BC6E-9D29C916EFD1}">
      <dgm:prSet custT="1"/>
      <dgm:spPr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 Ставропольском крае проведен региональный чемпионат профессионального мастерства «Молодые профессионалы (</a:t>
          </a:r>
          <a:r>
            <a:rPr lang="en-US" sz="16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Worldskills</a:t>
          </a:r>
          <a:r>
            <a:rPr lang="en-US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Russia</a:t>
          </a:r>
          <a:r>
            <a:rPr lang="ru-RU" sz="16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)»</a:t>
          </a:r>
          <a:endParaRPr lang="ru-RU" sz="16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AF269AD-9CA2-4B19-A553-67E1251A352B}" type="parTrans" cxnId="{2A3E8DCD-2865-4A13-BBED-C24F1B73667C}">
      <dgm:prSet/>
      <dgm:spPr/>
      <dgm:t>
        <a:bodyPr/>
        <a:lstStyle/>
        <a:p>
          <a:endParaRPr lang="ru-RU"/>
        </a:p>
      </dgm:t>
    </dgm:pt>
    <dgm:pt modelId="{AEA5EF01-E31F-4B79-A2E9-9A72F83112F1}" type="sibTrans" cxnId="{2A3E8DCD-2865-4A13-BBED-C24F1B73667C}">
      <dgm:prSet/>
      <dgm:spPr/>
      <dgm:t>
        <a:bodyPr/>
        <a:lstStyle/>
        <a:p>
          <a:endParaRPr lang="ru-RU"/>
        </a:p>
      </dgm:t>
    </dgm:pt>
    <dgm:pt modelId="{D2B1CD9C-0110-4AE7-854F-FFFFC1857281}" type="pres">
      <dgm:prSet presAssocID="{F659333A-1B43-4103-9C2F-6451341F3D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CBE5AA-982C-4C54-8C3A-E823734FB60F}" type="pres">
      <dgm:prSet presAssocID="{F659333A-1B43-4103-9C2F-6451341F3D00}" presName="Name1" presStyleCnt="0"/>
      <dgm:spPr/>
    </dgm:pt>
    <dgm:pt modelId="{7BB4E33D-2FFC-4323-9607-A49865EF0479}" type="pres">
      <dgm:prSet presAssocID="{F659333A-1B43-4103-9C2F-6451341F3D00}" presName="cycle" presStyleCnt="0"/>
      <dgm:spPr/>
    </dgm:pt>
    <dgm:pt modelId="{24EC4CB0-33E8-429F-8F18-65E0CF419767}" type="pres">
      <dgm:prSet presAssocID="{F659333A-1B43-4103-9C2F-6451341F3D00}" presName="srcNode" presStyleLbl="node1" presStyleIdx="0" presStyleCnt="5"/>
      <dgm:spPr/>
    </dgm:pt>
    <dgm:pt modelId="{C149A3A1-B4AD-4C02-9F72-1E36C1EAC6E6}" type="pres">
      <dgm:prSet presAssocID="{F659333A-1B43-4103-9C2F-6451341F3D00}" presName="conn" presStyleLbl="parChTrans1D2" presStyleIdx="0" presStyleCnt="1"/>
      <dgm:spPr/>
      <dgm:t>
        <a:bodyPr/>
        <a:lstStyle/>
        <a:p>
          <a:endParaRPr lang="ru-RU"/>
        </a:p>
      </dgm:t>
    </dgm:pt>
    <dgm:pt modelId="{9A2FA53A-E285-4A3D-B55E-320A45115DCF}" type="pres">
      <dgm:prSet presAssocID="{F659333A-1B43-4103-9C2F-6451341F3D00}" presName="extraNode" presStyleLbl="node1" presStyleIdx="0" presStyleCnt="5"/>
      <dgm:spPr/>
    </dgm:pt>
    <dgm:pt modelId="{23BA62B2-E34D-4E19-B46A-161AF269EE74}" type="pres">
      <dgm:prSet presAssocID="{F659333A-1B43-4103-9C2F-6451341F3D00}" presName="dstNode" presStyleLbl="node1" presStyleIdx="0" presStyleCnt="5"/>
      <dgm:spPr/>
    </dgm:pt>
    <dgm:pt modelId="{881E0797-AED0-4B50-ACB6-A674FE3D5E71}" type="pres">
      <dgm:prSet presAssocID="{39B56CEE-68AF-4882-AA57-8B69C29BBE17}" presName="text_1" presStyleLbl="node1" presStyleIdx="0" presStyleCnt="5" custScaleX="9779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DD7F-F9C8-49E4-B25F-296909D8A641}" type="pres">
      <dgm:prSet presAssocID="{39B56CEE-68AF-4882-AA57-8B69C29BBE17}" presName="accent_1" presStyleCnt="0"/>
      <dgm:spPr/>
    </dgm:pt>
    <dgm:pt modelId="{2671AB33-CDA9-4776-9B64-059C9BE66D5E}" type="pres">
      <dgm:prSet presAssocID="{39B56CEE-68AF-4882-AA57-8B69C29BBE17}" presName="accentRepeatNode" presStyleLbl="solidFgAcc1" presStyleIdx="0" presStyleCnt="5"/>
      <dgm:spPr/>
    </dgm:pt>
    <dgm:pt modelId="{F8F7607F-7537-4A13-A2C7-F3BB2D096BDF}" type="pres">
      <dgm:prSet presAssocID="{2B5DA01C-B05D-4808-846E-A0F63DDA062A}" presName="text_2" presStyleLbl="node1" presStyleIdx="1" presStyleCnt="5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BE74-5168-4636-B3DD-E25CA1E60C56}" type="pres">
      <dgm:prSet presAssocID="{2B5DA01C-B05D-4808-846E-A0F63DDA062A}" presName="accent_2" presStyleCnt="0"/>
      <dgm:spPr/>
    </dgm:pt>
    <dgm:pt modelId="{0DF4CE1B-D628-4DB6-8A12-36F008C14E62}" type="pres">
      <dgm:prSet presAssocID="{2B5DA01C-B05D-4808-846E-A0F63DDA062A}" presName="accentRepeatNode" presStyleLbl="solidFgAcc1" presStyleIdx="1" presStyleCnt="5"/>
      <dgm:spPr/>
    </dgm:pt>
    <dgm:pt modelId="{CBBDAC67-E0D1-4739-945F-ADE921A2B767}" type="pres">
      <dgm:prSet presAssocID="{606BC0AC-ACFB-4EEB-84CD-C77C3917C179}" presName="text_3" presStyleLbl="node1" presStyleIdx="2" presStyleCnt="5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09165-9C0C-4D86-90D5-FB1F7E99357E}" type="pres">
      <dgm:prSet presAssocID="{606BC0AC-ACFB-4EEB-84CD-C77C3917C179}" presName="accent_3" presStyleCnt="0"/>
      <dgm:spPr/>
    </dgm:pt>
    <dgm:pt modelId="{AD98F339-79B8-4BA5-B8D7-6CA53541DCAB}" type="pres">
      <dgm:prSet presAssocID="{606BC0AC-ACFB-4EEB-84CD-C77C3917C179}" presName="accentRepeatNode" presStyleLbl="solidFgAcc1" presStyleIdx="2" presStyleCnt="5"/>
      <dgm:spPr/>
    </dgm:pt>
    <dgm:pt modelId="{2493C353-9E15-4020-99BC-D95FDF14E066}" type="pres">
      <dgm:prSet presAssocID="{82059464-AAEF-4DA3-B817-FC7C9DAE82D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52E3E-896A-41F1-8C31-E72911A8374A}" type="pres">
      <dgm:prSet presAssocID="{82059464-AAEF-4DA3-B817-FC7C9DAE82DF}" presName="accent_4" presStyleCnt="0"/>
      <dgm:spPr/>
    </dgm:pt>
    <dgm:pt modelId="{7F367D34-0A4C-43C0-8A30-234CC2B05FCE}" type="pres">
      <dgm:prSet presAssocID="{82059464-AAEF-4DA3-B817-FC7C9DAE82DF}" presName="accentRepeatNode" presStyleLbl="solidFgAcc1" presStyleIdx="3" presStyleCnt="5"/>
      <dgm:spPr/>
    </dgm:pt>
    <dgm:pt modelId="{6ADC076A-05D5-423E-A32E-DAA5BF0970FE}" type="pres">
      <dgm:prSet presAssocID="{CA0077C8-2822-4087-BC6E-9D29C916EFD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98E6-0788-465A-98F0-78A5C4A141F3}" type="pres">
      <dgm:prSet presAssocID="{CA0077C8-2822-4087-BC6E-9D29C916EFD1}" presName="accent_5" presStyleCnt="0"/>
      <dgm:spPr/>
    </dgm:pt>
    <dgm:pt modelId="{577AAC7D-87B5-4BFF-A88A-3FC3F7901415}" type="pres">
      <dgm:prSet presAssocID="{CA0077C8-2822-4087-BC6E-9D29C916EFD1}" presName="accentRepeatNode" presStyleLbl="solidFgAcc1" presStyleIdx="4" presStyleCnt="5"/>
      <dgm:spPr/>
    </dgm:pt>
  </dgm:ptLst>
  <dgm:cxnLst>
    <dgm:cxn modelId="{08BF1143-BB0F-4A7B-80F5-07FBB68C6CFB}" type="presOf" srcId="{39B56CEE-68AF-4882-AA57-8B69C29BBE17}" destId="{881E0797-AED0-4B50-ACB6-A674FE3D5E71}" srcOrd="0" destOrd="0" presId="urn:microsoft.com/office/officeart/2008/layout/VerticalCurvedList"/>
    <dgm:cxn modelId="{587328F1-87A7-4CB1-B8D8-67A6106CDBDF}" type="presOf" srcId="{F659333A-1B43-4103-9C2F-6451341F3D00}" destId="{D2B1CD9C-0110-4AE7-854F-FFFFC1857281}" srcOrd="0" destOrd="0" presId="urn:microsoft.com/office/officeart/2008/layout/VerticalCurvedList"/>
    <dgm:cxn modelId="{1599BA67-2337-4CF2-A584-B7BFDA3987C2}" srcId="{F659333A-1B43-4103-9C2F-6451341F3D00}" destId="{82059464-AAEF-4DA3-B817-FC7C9DAE82DF}" srcOrd="3" destOrd="0" parTransId="{C1F6463E-E7F9-4181-9A9E-68A006CD340C}" sibTransId="{6FC45029-1E4F-4A05-B975-284399F9A83C}"/>
    <dgm:cxn modelId="{2A3E8DCD-2865-4A13-BBED-C24F1B73667C}" srcId="{F659333A-1B43-4103-9C2F-6451341F3D00}" destId="{CA0077C8-2822-4087-BC6E-9D29C916EFD1}" srcOrd="4" destOrd="0" parTransId="{3AF269AD-9CA2-4B19-A553-67E1251A352B}" sibTransId="{AEA5EF01-E31F-4B79-A2E9-9A72F83112F1}"/>
    <dgm:cxn modelId="{5A396C1B-2F9E-44DB-9B19-AC25FFA8C40D}" type="presOf" srcId="{455C6BDB-BCA6-4FEE-99DB-7D7CE3D60D2F}" destId="{C149A3A1-B4AD-4C02-9F72-1E36C1EAC6E6}" srcOrd="0" destOrd="0" presId="urn:microsoft.com/office/officeart/2008/layout/VerticalCurvedList"/>
    <dgm:cxn modelId="{FDA8D3BE-86F7-4CDB-B12E-0364AA772D33}" srcId="{F659333A-1B43-4103-9C2F-6451341F3D00}" destId="{39B56CEE-68AF-4882-AA57-8B69C29BBE17}" srcOrd="0" destOrd="0" parTransId="{8D6B26F6-0DA5-49E7-B110-E483B8503F70}" sibTransId="{455C6BDB-BCA6-4FEE-99DB-7D7CE3D60D2F}"/>
    <dgm:cxn modelId="{C192DDCF-F7A2-49CA-A351-02C8B132A356}" type="presOf" srcId="{2B5DA01C-B05D-4808-846E-A0F63DDA062A}" destId="{F8F7607F-7537-4A13-A2C7-F3BB2D096BDF}" srcOrd="0" destOrd="0" presId="urn:microsoft.com/office/officeart/2008/layout/VerticalCurvedList"/>
    <dgm:cxn modelId="{0F0E2E55-383D-4EBF-B7B9-7563FB81D9B4}" srcId="{F659333A-1B43-4103-9C2F-6451341F3D00}" destId="{2B5DA01C-B05D-4808-846E-A0F63DDA062A}" srcOrd="1" destOrd="0" parTransId="{EBBBD275-B0E3-4661-82E1-4651D3386603}" sibTransId="{07A15AD6-C943-4697-B424-B524820999AD}"/>
    <dgm:cxn modelId="{9942C504-5216-4625-8ECC-EBA755479EEA}" type="presOf" srcId="{82059464-AAEF-4DA3-B817-FC7C9DAE82DF}" destId="{2493C353-9E15-4020-99BC-D95FDF14E066}" srcOrd="0" destOrd="0" presId="urn:microsoft.com/office/officeart/2008/layout/VerticalCurvedList"/>
    <dgm:cxn modelId="{2B7B876A-5300-4981-BEF0-853F43A29242}" type="presOf" srcId="{CA0077C8-2822-4087-BC6E-9D29C916EFD1}" destId="{6ADC076A-05D5-423E-A32E-DAA5BF0970FE}" srcOrd="0" destOrd="0" presId="urn:microsoft.com/office/officeart/2008/layout/VerticalCurvedList"/>
    <dgm:cxn modelId="{CF419252-09A5-4098-8F6A-634A9AEE87D3}" srcId="{F659333A-1B43-4103-9C2F-6451341F3D00}" destId="{606BC0AC-ACFB-4EEB-84CD-C77C3917C179}" srcOrd="2" destOrd="0" parTransId="{29CB6A48-D680-441C-8F0B-32090AFEA3BB}" sibTransId="{884FAF78-9F4B-4FC6-8195-7ED7881CE645}"/>
    <dgm:cxn modelId="{BBF1ACB4-9DA8-494C-B4CF-F5EF7186D589}" type="presOf" srcId="{606BC0AC-ACFB-4EEB-84CD-C77C3917C179}" destId="{CBBDAC67-E0D1-4739-945F-ADE921A2B767}" srcOrd="0" destOrd="0" presId="urn:microsoft.com/office/officeart/2008/layout/VerticalCurvedList"/>
    <dgm:cxn modelId="{140346C5-DB0E-4147-A2CF-CDECB84FCD52}" type="presParOf" srcId="{D2B1CD9C-0110-4AE7-854F-FFFFC1857281}" destId="{51CBE5AA-982C-4C54-8C3A-E823734FB60F}" srcOrd="0" destOrd="0" presId="urn:microsoft.com/office/officeart/2008/layout/VerticalCurvedList"/>
    <dgm:cxn modelId="{9E248494-D846-41A9-A389-ECF547A0434A}" type="presParOf" srcId="{51CBE5AA-982C-4C54-8C3A-E823734FB60F}" destId="{7BB4E33D-2FFC-4323-9607-A49865EF0479}" srcOrd="0" destOrd="0" presId="urn:microsoft.com/office/officeart/2008/layout/VerticalCurvedList"/>
    <dgm:cxn modelId="{F1CE2197-948A-4809-AA34-00F79827C31B}" type="presParOf" srcId="{7BB4E33D-2FFC-4323-9607-A49865EF0479}" destId="{24EC4CB0-33E8-429F-8F18-65E0CF419767}" srcOrd="0" destOrd="0" presId="urn:microsoft.com/office/officeart/2008/layout/VerticalCurvedList"/>
    <dgm:cxn modelId="{82CDAEB3-D274-48EA-B22D-2705125EC25E}" type="presParOf" srcId="{7BB4E33D-2FFC-4323-9607-A49865EF0479}" destId="{C149A3A1-B4AD-4C02-9F72-1E36C1EAC6E6}" srcOrd="1" destOrd="0" presId="urn:microsoft.com/office/officeart/2008/layout/VerticalCurvedList"/>
    <dgm:cxn modelId="{E91179CB-2452-4C9C-AB07-117F981E3BC9}" type="presParOf" srcId="{7BB4E33D-2FFC-4323-9607-A49865EF0479}" destId="{9A2FA53A-E285-4A3D-B55E-320A45115DCF}" srcOrd="2" destOrd="0" presId="urn:microsoft.com/office/officeart/2008/layout/VerticalCurvedList"/>
    <dgm:cxn modelId="{AECB5788-B104-4732-9EBF-E11AF8ED5962}" type="presParOf" srcId="{7BB4E33D-2FFC-4323-9607-A49865EF0479}" destId="{23BA62B2-E34D-4E19-B46A-161AF269EE74}" srcOrd="3" destOrd="0" presId="urn:microsoft.com/office/officeart/2008/layout/VerticalCurvedList"/>
    <dgm:cxn modelId="{C1538406-0630-4BAF-984B-28467C275040}" type="presParOf" srcId="{51CBE5AA-982C-4C54-8C3A-E823734FB60F}" destId="{881E0797-AED0-4B50-ACB6-A674FE3D5E71}" srcOrd="1" destOrd="0" presId="urn:microsoft.com/office/officeart/2008/layout/VerticalCurvedList"/>
    <dgm:cxn modelId="{10874FCA-0D26-4F22-9217-6F93C8C67493}" type="presParOf" srcId="{51CBE5AA-982C-4C54-8C3A-E823734FB60F}" destId="{2382DD7F-F9C8-49E4-B25F-296909D8A641}" srcOrd="2" destOrd="0" presId="urn:microsoft.com/office/officeart/2008/layout/VerticalCurvedList"/>
    <dgm:cxn modelId="{8BBBDE4D-1AAF-401F-A463-5FDC6BE5E64C}" type="presParOf" srcId="{2382DD7F-F9C8-49E4-B25F-296909D8A641}" destId="{2671AB33-CDA9-4776-9B64-059C9BE66D5E}" srcOrd="0" destOrd="0" presId="urn:microsoft.com/office/officeart/2008/layout/VerticalCurvedList"/>
    <dgm:cxn modelId="{DE10F72A-82E0-4DB2-85F9-FC3253F93DC1}" type="presParOf" srcId="{51CBE5AA-982C-4C54-8C3A-E823734FB60F}" destId="{F8F7607F-7537-4A13-A2C7-F3BB2D096BDF}" srcOrd="3" destOrd="0" presId="urn:microsoft.com/office/officeart/2008/layout/VerticalCurvedList"/>
    <dgm:cxn modelId="{2BB722A4-E420-426B-A420-98492C013138}" type="presParOf" srcId="{51CBE5AA-982C-4C54-8C3A-E823734FB60F}" destId="{7491BE74-5168-4636-B3DD-E25CA1E60C56}" srcOrd="4" destOrd="0" presId="urn:microsoft.com/office/officeart/2008/layout/VerticalCurvedList"/>
    <dgm:cxn modelId="{006B0C6B-3729-4A68-AB50-EFAB15E56793}" type="presParOf" srcId="{7491BE74-5168-4636-B3DD-E25CA1E60C56}" destId="{0DF4CE1B-D628-4DB6-8A12-36F008C14E62}" srcOrd="0" destOrd="0" presId="urn:microsoft.com/office/officeart/2008/layout/VerticalCurvedList"/>
    <dgm:cxn modelId="{9D26B4EB-0149-472E-B63B-6B83B635770A}" type="presParOf" srcId="{51CBE5AA-982C-4C54-8C3A-E823734FB60F}" destId="{CBBDAC67-E0D1-4739-945F-ADE921A2B767}" srcOrd="5" destOrd="0" presId="urn:microsoft.com/office/officeart/2008/layout/VerticalCurvedList"/>
    <dgm:cxn modelId="{FC5EC4A1-F2E4-49EE-A5CB-BE10F943E7B7}" type="presParOf" srcId="{51CBE5AA-982C-4C54-8C3A-E823734FB60F}" destId="{46509165-9C0C-4D86-90D5-FB1F7E99357E}" srcOrd="6" destOrd="0" presId="urn:microsoft.com/office/officeart/2008/layout/VerticalCurvedList"/>
    <dgm:cxn modelId="{80DB0EB1-91F3-4946-9F68-729221A4AB4B}" type="presParOf" srcId="{46509165-9C0C-4D86-90D5-FB1F7E99357E}" destId="{AD98F339-79B8-4BA5-B8D7-6CA53541DCAB}" srcOrd="0" destOrd="0" presId="urn:microsoft.com/office/officeart/2008/layout/VerticalCurvedList"/>
    <dgm:cxn modelId="{EF001C94-C795-440F-AB23-B1308C305F6D}" type="presParOf" srcId="{51CBE5AA-982C-4C54-8C3A-E823734FB60F}" destId="{2493C353-9E15-4020-99BC-D95FDF14E066}" srcOrd="7" destOrd="0" presId="urn:microsoft.com/office/officeart/2008/layout/VerticalCurvedList"/>
    <dgm:cxn modelId="{3EEAC904-7327-4E76-BDD8-3A7BB7953801}" type="presParOf" srcId="{51CBE5AA-982C-4C54-8C3A-E823734FB60F}" destId="{F7052E3E-896A-41F1-8C31-E72911A8374A}" srcOrd="8" destOrd="0" presId="urn:microsoft.com/office/officeart/2008/layout/VerticalCurvedList"/>
    <dgm:cxn modelId="{E5F633F2-7148-40E5-A2A4-6A9DD3571D03}" type="presParOf" srcId="{F7052E3E-896A-41F1-8C31-E72911A8374A}" destId="{7F367D34-0A4C-43C0-8A30-234CC2B05FCE}" srcOrd="0" destOrd="0" presId="urn:microsoft.com/office/officeart/2008/layout/VerticalCurvedList"/>
    <dgm:cxn modelId="{FCC71B10-0031-4E62-AE2B-B5077A811577}" type="presParOf" srcId="{51CBE5AA-982C-4C54-8C3A-E823734FB60F}" destId="{6ADC076A-05D5-423E-A32E-DAA5BF0970FE}" srcOrd="9" destOrd="0" presId="urn:microsoft.com/office/officeart/2008/layout/VerticalCurvedList"/>
    <dgm:cxn modelId="{824CE5D3-99F0-4174-9F06-3A87C74EAE8E}" type="presParOf" srcId="{51CBE5AA-982C-4C54-8C3A-E823734FB60F}" destId="{627198E6-0788-465A-98F0-78A5C4A141F3}" srcOrd="10" destOrd="0" presId="urn:microsoft.com/office/officeart/2008/layout/VerticalCurvedList"/>
    <dgm:cxn modelId="{8C77A1C6-E8E9-41D5-9A77-E1512C7B7BCD}" type="presParOf" srcId="{627198E6-0788-465A-98F0-78A5C4A141F3}" destId="{577AAC7D-87B5-4BFF-A88A-3FC3F790141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A3A1-B4AD-4C02-9F72-1E36C1EAC6E6}">
      <dsp:nvSpPr>
        <dsp:cNvPr id="0" name=""/>
        <dsp:cNvSpPr/>
      </dsp:nvSpPr>
      <dsp:spPr>
        <a:xfrm>
          <a:off x="-4206780" y="-645489"/>
          <a:ext cx="5012428" cy="5012428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E0797-AED0-4B50-ACB6-A674FE3D5E71}">
      <dsp:nvSpPr>
        <dsp:cNvPr id="0" name=""/>
        <dsp:cNvSpPr/>
      </dsp:nvSpPr>
      <dsp:spPr>
        <a:xfrm>
          <a:off x="747417" y="279722"/>
          <a:ext cx="7189850" cy="92913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78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I.</a:t>
          </a:r>
          <a:r>
            <a:rPr lang="ru-RU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Сохранение доступности дошкольного образования для детей 3-7 лет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47417" y="279722"/>
        <a:ext cx="7189850" cy="929134"/>
      </dsp:txXfrm>
    </dsp:sp>
    <dsp:sp modelId="{2671AB33-CDA9-4776-9B64-059C9BE66D5E}">
      <dsp:nvSpPr>
        <dsp:cNvPr id="0" name=""/>
        <dsp:cNvSpPr/>
      </dsp:nvSpPr>
      <dsp:spPr>
        <a:xfrm>
          <a:off x="52935" y="279108"/>
          <a:ext cx="930362" cy="93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7607F-7537-4A13-A2C7-F3BB2D096BDF}">
      <dsp:nvSpPr>
        <dsp:cNvPr id="0" name=""/>
        <dsp:cNvSpPr/>
      </dsp:nvSpPr>
      <dsp:spPr>
        <a:xfrm>
          <a:off x="788666" y="1396157"/>
          <a:ext cx="7377902" cy="92913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78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II.</a:t>
          </a:r>
          <a:r>
            <a:rPr lang="ru-RU" sz="2000" b="1" i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Обеспечение д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оступности дошкольного образования для детей  </a:t>
          </a:r>
          <a:b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от 2  месяцев до 3 лет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88666" y="1396157"/>
        <a:ext cx="7377902" cy="929134"/>
      </dsp:txXfrm>
    </dsp:sp>
    <dsp:sp modelId="{0DF4CE1B-D628-4DB6-8A12-36F008C14E62}">
      <dsp:nvSpPr>
        <dsp:cNvPr id="0" name=""/>
        <dsp:cNvSpPr/>
      </dsp:nvSpPr>
      <dsp:spPr>
        <a:xfrm>
          <a:off x="323485" y="1395543"/>
          <a:ext cx="930362" cy="93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AC67-E0D1-4739-945F-ADE921A2B767}">
      <dsp:nvSpPr>
        <dsp:cNvPr id="0" name=""/>
        <dsp:cNvSpPr/>
      </dsp:nvSpPr>
      <dsp:spPr>
        <a:xfrm>
          <a:off x="518116" y="2512592"/>
          <a:ext cx="7648451" cy="92913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78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Цель </a:t>
          </a:r>
          <a:r>
            <a:rPr lang="en-US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III.</a:t>
          </a:r>
          <a:r>
            <a:rPr lang="ru-RU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2000" b="1" i="1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</a:b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Создание дополнительных мест, в том числе с обеспечением необходимых условий пребывания детей с ОВЗ и детей-инвалидов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18116" y="2512592"/>
        <a:ext cx="7648451" cy="929134"/>
      </dsp:txXfrm>
    </dsp:sp>
    <dsp:sp modelId="{AD98F339-79B8-4BA5-B8D7-6CA53541DCAB}">
      <dsp:nvSpPr>
        <dsp:cNvPr id="0" name=""/>
        <dsp:cNvSpPr/>
      </dsp:nvSpPr>
      <dsp:spPr>
        <a:xfrm>
          <a:off x="52935" y="2511978"/>
          <a:ext cx="930362" cy="930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A3A1-B4AD-4C02-9F72-1E36C1EAC6E6}">
      <dsp:nvSpPr>
        <dsp:cNvPr id="0" name=""/>
        <dsp:cNvSpPr/>
      </dsp:nvSpPr>
      <dsp:spPr>
        <a:xfrm>
          <a:off x="-4067976" y="-645489"/>
          <a:ext cx="5012428" cy="5012428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E0797-AED0-4B50-ACB6-A674FE3D5E71}">
      <dsp:nvSpPr>
        <dsp:cNvPr id="0" name=""/>
        <dsp:cNvSpPr/>
      </dsp:nvSpPr>
      <dsp:spPr>
        <a:xfrm>
          <a:off x="1010071" y="399630"/>
          <a:ext cx="6814115" cy="1327175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870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Образовательных организаций, подлежат независимой оценке качества условий осуществления образовательной деятельности образовательными организациями в 2021-2023 годах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010071" y="399630"/>
        <a:ext cx="6814115" cy="1327175"/>
      </dsp:txXfrm>
    </dsp:sp>
    <dsp:sp modelId="{2671AB33-CDA9-4776-9B64-059C9BE66D5E}">
      <dsp:nvSpPr>
        <dsp:cNvPr id="0" name=""/>
        <dsp:cNvSpPr/>
      </dsp:nvSpPr>
      <dsp:spPr>
        <a:xfrm>
          <a:off x="128289" y="398753"/>
          <a:ext cx="1328929" cy="1328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2E96C-A522-440D-9AED-3A2F6289CDD6}">
      <dsp:nvSpPr>
        <dsp:cNvPr id="0" name=""/>
        <dsp:cNvSpPr/>
      </dsp:nvSpPr>
      <dsp:spPr>
        <a:xfrm>
          <a:off x="1025982" y="2126659"/>
          <a:ext cx="6782293" cy="1063143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870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Организаций, в отношении которых в 2021 году будет проведена независимая оценка качества условий осуществления образовательной деятельности образовательными организациями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025982" y="2126659"/>
        <a:ext cx="6782293" cy="1063143"/>
      </dsp:txXfrm>
    </dsp:sp>
    <dsp:sp modelId="{AD98F339-79B8-4BA5-B8D7-6CA53541DCAB}">
      <dsp:nvSpPr>
        <dsp:cNvPr id="0" name=""/>
        <dsp:cNvSpPr/>
      </dsp:nvSpPr>
      <dsp:spPr>
        <a:xfrm>
          <a:off x="128289" y="1993766"/>
          <a:ext cx="1328929" cy="1328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A3A1-B4AD-4C02-9F72-1E36C1EAC6E6}">
      <dsp:nvSpPr>
        <dsp:cNvPr id="0" name=""/>
        <dsp:cNvSpPr/>
      </dsp:nvSpPr>
      <dsp:spPr>
        <a:xfrm>
          <a:off x="-4761578" y="-729833"/>
          <a:ext cx="5671488" cy="5671488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E0797-AED0-4B50-ACB6-A674FE3D5E71}">
      <dsp:nvSpPr>
        <dsp:cNvPr id="0" name=""/>
        <dsp:cNvSpPr/>
      </dsp:nvSpPr>
      <dsp:spPr>
        <a:xfrm>
          <a:off x="420728" y="166732"/>
          <a:ext cx="7181625" cy="55354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Детей в возрасте от 5 до 18 лет будет охвачено дополнительным образованием в 2021 году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420728" y="166732"/>
        <a:ext cx="7181625" cy="553544"/>
      </dsp:txXfrm>
    </dsp:sp>
    <dsp:sp modelId="{2671AB33-CDA9-4776-9B64-059C9BE66D5E}">
      <dsp:nvSpPr>
        <dsp:cNvPr id="0" name=""/>
        <dsp:cNvSpPr/>
      </dsp:nvSpPr>
      <dsp:spPr>
        <a:xfrm>
          <a:off x="62515" y="166366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7607F-7537-4A13-A2C7-F3BB2D096BDF}">
      <dsp:nvSpPr>
        <dsp:cNvPr id="0" name=""/>
        <dsp:cNvSpPr/>
      </dsp:nvSpPr>
      <dsp:spPr>
        <a:xfrm>
          <a:off x="704397" y="831779"/>
          <a:ext cx="6979032" cy="55354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Сельская школа с 2019 года ведет работу по созданию условий для занятий физической культурой и спортом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04397" y="831779"/>
        <a:ext cx="6979032" cy="553544"/>
      </dsp:txXfrm>
    </dsp:sp>
    <dsp:sp modelId="{0DF4CE1B-D628-4DB6-8A12-36F008C14E62}">
      <dsp:nvSpPr>
        <dsp:cNvPr id="0" name=""/>
        <dsp:cNvSpPr/>
      </dsp:nvSpPr>
      <dsp:spPr>
        <a:xfrm>
          <a:off x="427259" y="831413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AC67-E0D1-4739-945F-ADE921A2B767}">
      <dsp:nvSpPr>
        <dsp:cNvPr id="0" name=""/>
        <dsp:cNvSpPr/>
      </dsp:nvSpPr>
      <dsp:spPr>
        <a:xfrm>
          <a:off x="871185" y="1496826"/>
          <a:ext cx="6812244" cy="553544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Детских технопарка «</a:t>
          </a:r>
          <a:r>
            <a:rPr lang="ru-RU" sz="16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Кванториум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создано в Ставропольском крае, в них занимается 2141 ребенок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71185" y="1496826"/>
        <a:ext cx="6812244" cy="553544"/>
      </dsp:txXfrm>
    </dsp:sp>
    <dsp:sp modelId="{AD98F339-79B8-4BA5-B8D7-6CA53541DCAB}">
      <dsp:nvSpPr>
        <dsp:cNvPr id="0" name=""/>
        <dsp:cNvSpPr/>
      </dsp:nvSpPr>
      <dsp:spPr>
        <a:xfrm>
          <a:off x="594047" y="1496460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C353-9E15-4020-99BC-D95FDF14E066}">
      <dsp:nvSpPr>
        <dsp:cNvPr id="0" name=""/>
        <dsp:cNvSpPr/>
      </dsp:nvSpPr>
      <dsp:spPr>
        <a:xfrm>
          <a:off x="871185" y="2216513"/>
          <a:ext cx="6812244" cy="443420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Мобильный технопарк «</a:t>
          </a:r>
          <a:r>
            <a:rPr lang="ru-RU" sz="16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Кванториум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работает для детей из сел и малых городов края. Охвачено 1126 детей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71185" y="2216513"/>
        <a:ext cx="6812244" cy="443420"/>
      </dsp:txXfrm>
    </dsp:sp>
    <dsp:sp modelId="{7F367D34-0A4C-43C0-8A30-234CC2B05FCE}">
      <dsp:nvSpPr>
        <dsp:cNvPr id="0" name=""/>
        <dsp:cNvSpPr/>
      </dsp:nvSpPr>
      <dsp:spPr>
        <a:xfrm>
          <a:off x="594047" y="2161085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076A-05D5-423E-A32E-DAA5BF0970FE}">
      <dsp:nvSpPr>
        <dsp:cNvPr id="0" name=""/>
        <dsp:cNvSpPr/>
      </dsp:nvSpPr>
      <dsp:spPr>
        <a:xfrm>
          <a:off x="704397" y="2881560"/>
          <a:ext cx="6979032" cy="443420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Центром цифровой образовательной среды «</a:t>
          </a:r>
          <a:r>
            <a:rPr lang="en-US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IT-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куб» охвачено 1322 школьника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04397" y="2881560"/>
        <a:ext cx="6979032" cy="443420"/>
      </dsp:txXfrm>
    </dsp:sp>
    <dsp:sp modelId="{577AAC7D-87B5-4BFF-A88A-3FC3F7901415}">
      <dsp:nvSpPr>
        <dsp:cNvPr id="0" name=""/>
        <dsp:cNvSpPr/>
      </dsp:nvSpPr>
      <dsp:spPr>
        <a:xfrm>
          <a:off x="427259" y="2826132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F84CA-4C77-41CA-AF12-7AAE7C5F8F34}">
      <dsp:nvSpPr>
        <dsp:cNvPr id="0" name=""/>
        <dsp:cNvSpPr/>
      </dsp:nvSpPr>
      <dsp:spPr>
        <a:xfrm>
          <a:off x="339653" y="3546606"/>
          <a:ext cx="7343776" cy="443420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6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Региональный центр выявления, поддержки и развития способностей и талантов детей будет создан в 2023 году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39653" y="3546606"/>
        <a:ext cx="7343776" cy="443420"/>
      </dsp:txXfrm>
    </dsp:sp>
    <dsp:sp modelId="{357515A8-2E09-4017-AFFA-FB600C70F9E5}">
      <dsp:nvSpPr>
        <dsp:cNvPr id="0" name=""/>
        <dsp:cNvSpPr/>
      </dsp:nvSpPr>
      <dsp:spPr>
        <a:xfrm>
          <a:off x="62515" y="3491179"/>
          <a:ext cx="554275" cy="554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A3A1-B4AD-4C02-9F72-1E36C1EAC6E6}">
      <dsp:nvSpPr>
        <dsp:cNvPr id="0" name=""/>
        <dsp:cNvSpPr/>
      </dsp:nvSpPr>
      <dsp:spPr>
        <a:xfrm>
          <a:off x="-4761578" y="-729833"/>
          <a:ext cx="5671488" cy="5671488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E0797-AED0-4B50-ACB6-A674FE3D5E71}">
      <dsp:nvSpPr>
        <dsp:cNvPr id="0" name=""/>
        <dsp:cNvSpPr/>
      </dsp:nvSpPr>
      <dsp:spPr>
        <a:xfrm>
          <a:off x="515275" y="197758"/>
          <a:ext cx="10370709" cy="657438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025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Обучающихся по программам среднего профессионального образования Ставропольского края прошли процедуру аттестации в виде демонстрационного экзамена по всем укрупненным группам профессий и специальностей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15275" y="197758"/>
        <a:ext cx="10370709" cy="657438"/>
      </dsp:txXfrm>
    </dsp:sp>
    <dsp:sp modelId="{2671AB33-CDA9-4776-9B64-059C9BE66D5E}">
      <dsp:nvSpPr>
        <dsp:cNvPr id="0" name=""/>
        <dsp:cNvSpPr/>
      </dsp:nvSpPr>
      <dsp:spPr>
        <a:xfrm>
          <a:off x="69043" y="197323"/>
          <a:ext cx="658307" cy="65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7607F-7537-4A13-A2C7-F3BB2D096BDF}">
      <dsp:nvSpPr>
        <dsp:cNvPr id="0" name=""/>
        <dsp:cNvSpPr/>
      </dsp:nvSpPr>
      <dsp:spPr>
        <a:xfrm>
          <a:off x="775577" y="987474"/>
          <a:ext cx="10227485" cy="657438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025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Создан и функционирует Центр опережающей профессиональной подготовки Ставропольского края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75577" y="987474"/>
        <a:ext cx="10227485" cy="657438"/>
      </dsp:txXfrm>
    </dsp:sp>
    <dsp:sp modelId="{0DF4CE1B-D628-4DB6-8A12-36F008C14E62}">
      <dsp:nvSpPr>
        <dsp:cNvPr id="0" name=""/>
        <dsp:cNvSpPr/>
      </dsp:nvSpPr>
      <dsp:spPr>
        <a:xfrm>
          <a:off x="446423" y="987040"/>
          <a:ext cx="658307" cy="65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AC67-E0D1-4739-945F-ADE921A2B767}">
      <dsp:nvSpPr>
        <dsp:cNvPr id="0" name=""/>
        <dsp:cNvSpPr/>
      </dsp:nvSpPr>
      <dsp:spPr>
        <a:xfrm>
          <a:off x="891402" y="1777191"/>
          <a:ext cx="10111660" cy="657438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025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Обновлена материально-техническая база образовательных организаций, реализующих программы среднего профессионального образования через открытие мастерских, оснащенных современной материально-технической базой по компетенциям </a:t>
          </a:r>
          <a:r>
            <a:rPr lang="ru-RU" sz="16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Ворлдскиллс</a:t>
          </a:r>
          <a:endParaRPr lang="ru-RU" sz="1600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91402" y="1777191"/>
        <a:ext cx="10111660" cy="657438"/>
      </dsp:txXfrm>
    </dsp:sp>
    <dsp:sp modelId="{AD98F339-79B8-4BA5-B8D7-6CA53541DCAB}">
      <dsp:nvSpPr>
        <dsp:cNvPr id="0" name=""/>
        <dsp:cNvSpPr/>
      </dsp:nvSpPr>
      <dsp:spPr>
        <a:xfrm>
          <a:off x="562248" y="1776757"/>
          <a:ext cx="658307" cy="65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3C353-9E15-4020-99BC-D95FDF14E066}">
      <dsp:nvSpPr>
        <dsp:cNvPr id="0" name=""/>
        <dsp:cNvSpPr/>
      </dsp:nvSpPr>
      <dsp:spPr>
        <a:xfrm>
          <a:off x="775577" y="2632304"/>
          <a:ext cx="10227485" cy="526646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025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 Ставропольском крае внедрены программы профессионального обучения по наиболее востребованным и перспективным профессиям на уровне, соответствующем стандартам </a:t>
          </a:r>
          <a:r>
            <a:rPr lang="ru-RU" sz="16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Ворлдскиллс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75577" y="2632304"/>
        <a:ext cx="10227485" cy="526646"/>
      </dsp:txXfrm>
    </dsp:sp>
    <dsp:sp modelId="{7F367D34-0A4C-43C0-8A30-234CC2B05FCE}">
      <dsp:nvSpPr>
        <dsp:cNvPr id="0" name=""/>
        <dsp:cNvSpPr/>
      </dsp:nvSpPr>
      <dsp:spPr>
        <a:xfrm>
          <a:off x="446423" y="2566473"/>
          <a:ext cx="658307" cy="65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076A-05D5-423E-A32E-DAA5BF0970FE}">
      <dsp:nvSpPr>
        <dsp:cNvPr id="0" name=""/>
        <dsp:cNvSpPr/>
      </dsp:nvSpPr>
      <dsp:spPr>
        <a:xfrm>
          <a:off x="398197" y="3422021"/>
          <a:ext cx="10604864" cy="526646"/>
        </a:xfrm>
        <a:prstGeom prst="rect">
          <a:avLst/>
        </a:prstGeom>
        <a:gradFill flip="none" rotWithShape="1">
          <a:gsLst>
            <a:gs pos="83000">
              <a:schemeClr val="bg1"/>
            </a:gs>
            <a:gs pos="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025" tIns="40640" rIns="40640" bIns="4064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 Ставропольском крае проведен региональный чемпионат профессионального мастерства «Молодые профессионалы (</a:t>
          </a:r>
          <a:r>
            <a:rPr lang="en-US" sz="16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Worldskills</a:t>
          </a:r>
          <a:r>
            <a:rPr lang="en-US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Russia</a:t>
          </a:r>
          <a:r>
            <a:rPr lang="ru-RU" sz="16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)»</a:t>
          </a:r>
          <a:endParaRPr lang="ru-RU" sz="16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98197" y="3422021"/>
        <a:ext cx="10604864" cy="526646"/>
      </dsp:txXfrm>
    </dsp:sp>
    <dsp:sp modelId="{577AAC7D-87B5-4BFF-A88A-3FC3F7901415}">
      <dsp:nvSpPr>
        <dsp:cNvPr id="0" name=""/>
        <dsp:cNvSpPr/>
      </dsp:nvSpPr>
      <dsp:spPr>
        <a:xfrm>
          <a:off x="69043" y="3356190"/>
          <a:ext cx="658307" cy="658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6E9A3C9-E4D8-49AE-A55F-91B728203798}" type="datetimeFigureOut">
              <a:rPr lang="ru-RU" smtClean="0"/>
              <a:t>07.04.2021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745D25F4-5F9E-49DF-89A1-68C9F9E2EB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2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latin typeface="Times New Roman"/>
                <a:ea typeface="Times New Roman"/>
              </a:rPr>
              <a:t>	</a:t>
            </a:r>
            <a:r>
              <a:rPr lang="ru-RU" spc="-20" dirty="0" smtClean="0">
                <a:latin typeface="Times New Roman"/>
              </a:rPr>
              <a:t>В подведомственных</a:t>
            </a:r>
            <a:r>
              <a:rPr lang="ru-RU" spc="-20" baseline="0" dirty="0" smtClean="0">
                <a:latin typeface="Times New Roman"/>
              </a:rPr>
              <a:t> министерству образования Ставропольского края ГБОУ ВО «Ставропольский государственный педагогический институт» и ГАОУ ВО «Невинномысский государственный гуманитарно-технический институт» обучаются 38 иностранных граждан</a:t>
            </a:r>
            <a:endParaRPr lang="ru-RU" dirty="0" smtClean="0"/>
          </a:p>
          <a:p>
            <a:pPr algn="just" defTabSz="912937">
              <a:defRPr/>
            </a:pPr>
            <a:r>
              <a:rPr lang="ru-RU" spc="-20" dirty="0" smtClean="0">
                <a:latin typeface="Times New Roman"/>
                <a:ea typeface="Times New Roman"/>
              </a:rPr>
              <a:t>	</a:t>
            </a:r>
          </a:p>
          <a:p>
            <a:pPr algn="just" defTabSz="912937">
              <a:defRPr/>
            </a:pPr>
            <a:r>
              <a:rPr lang="ru-RU" spc="-20" dirty="0" smtClean="0">
                <a:latin typeface="Times New Roman"/>
                <a:ea typeface="Times New Roman"/>
              </a:rPr>
              <a:t>	В </a:t>
            </a:r>
            <a:r>
              <a:rPr lang="ru-RU" spc="-20" dirty="0">
                <a:latin typeface="Times New Roman"/>
                <a:ea typeface="Times New Roman"/>
              </a:rPr>
              <a:t>Ставропольском крае в соответствии с </a:t>
            </a:r>
            <a:r>
              <a:rPr lang="ru-RU" spc="-20" dirty="0" smtClean="0">
                <a:latin typeface="Times New Roman"/>
                <a:ea typeface="Times New Roman"/>
              </a:rPr>
              <a:t>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унктом 8 статьи 15.1 Федерального закона от 25 июля 2002 г. № 115-ФЗ «О правовом положении иностранных граждан в Российской Федерации»</a:t>
            </a:r>
            <a:r>
              <a:rPr lang="ru-RU" spc="-20" dirty="0" smtClean="0">
                <a:latin typeface="Times New Roman"/>
                <a:ea typeface="Times New Roman"/>
              </a:rPr>
              <a:t>  </a:t>
            </a:r>
            <a:r>
              <a:rPr lang="ru-RU" spc="-20" dirty="0">
                <a:latin typeface="Times New Roman"/>
                <a:ea typeface="Times New Roman"/>
              </a:rPr>
              <a:t>проводится экзамен на владение русским языком, знание истории и основ законодательства Российской </a:t>
            </a:r>
            <a:r>
              <a:rPr lang="ru-RU" spc="-20" dirty="0" smtClean="0">
                <a:latin typeface="Times New Roman"/>
                <a:ea typeface="Times New Roman"/>
              </a:rPr>
              <a:t>Федерации.</a:t>
            </a:r>
          </a:p>
          <a:p>
            <a:pPr algn="just"/>
            <a:r>
              <a:rPr lang="ru-RU" spc="-20" dirty="0" smtClean="0">
                <a:latin typeface="Times New Roman"/>
                <a:ea typeface="Times New Roman"/>
              </a:rPr>
              <a:t>	В соответствии с По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становлением Правительства Ставропольского края от 17 апреля 2015 г. № 168-п «Об утверждении Порядка и формы проведения экзамена на владение русским языком, знание истории России и основ законодательства Российской Федерации для иностранных граждан на территории Ставропольского края и перечня образовательных организаций, имеющих право на проведение экзамена на владение русским языком, знание истории России и основ законодательства Российской Федерации для иностранных граждан на территории Ставропольского края», экзамен проводится в четырех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образовательных организациях: ФГБОУ ВО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«Пятигорский государственный университет», г. Пятигорск. (в настоящее время не проводит региональный экзамен, т.к. вошел в федеральный перечень Миннауки РФ), ФГАОУ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«Северо-Кавказский федеральный университет», ЧУ ДПО «Учебный центр «Перспектива», г. Ессентуки,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ЧОУ ДПО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«Центр образовательных инноваций», г. Ставрополь. В 2020 году такой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экзамен сдали 435 мигрантов.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pc="-20" dirty="0" smtClean="0">
                <a:latin typeface="Times New Roman"/>
                <a:ea typeface="Times New Roman"/>
              </a:rPr>
              <a:t>	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14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В крае реализуется региональный проект «Современная школа» национального проекта «Образование», в том числе направленный на повышение педагогической культуры родителей, </a:t>
            </a:r>
            <a:r>
              <a:rPr lang="ru-RU" dirty="0" smtClean="0"/>
              <a:t>психологическую поддержку </a:t>
            </a:r>
            <a:r>
              <a:rPr lang="ru-RU" dirty="0"/>
              <a:t>семей, оказание семьям, имеющим детей, </a:t>
            </a:r>
            <a:r>
              <a:rPr lang="ru-RU" dirty="0" smtClean="0"/>
              <a:t>приоритетно детей </a:t>
            </a:r>
            <a:r>
              <a:rPr lang="ru-RU" dirty="0"/>
              <a:t>с особыми образовательными потребностями, консультативной помощи. В рамках проекта в 2021 году запланировано оказать </a:t>
            </a:r>
            <a:r>
              <a:rPr lang="ru-RU" dirty="0" smtClean="0"/>
              <a:t>не менее 30 </a:t>
            </a:r>
            <a:r>
              <a:rPr lang="ru-RU" dirty="0"/>
              <a:t>тысяч услуг психолого-педагогической, методической и консультационной помощи родителям (законным представителям) детей Ставропольского края. </a:t>
            </a:r>
          </a:p>
          <a:p>
            <a:pPr algn="just"/>
            <a:r>
              <a:rPr lang="ru-RU" dirty="0"/>
              <a:t>	Ведется работа по подготовке педагогов к квалифицированному консультированию родительской общественности. </a:t>
            </a:r>
            <a:r>
              <a:rPr lang="ru-RU" dirty="0" smtClean="0"/>
              <a:t>На базе отдельных общеобразовательных организаций, осуществляющих обучение детей с ограниченными возможностями здоровья исключительно по адаптированным общеобразовательным программам (далее</a:t>
            </a:r>
            <a:r>
              <a:rPr lang="ru-RU" baseline="0" dirty="0" smtClean="0"/>
              <a:t> – коррекционные школы) </a:t>
            </a:r>
            <a:r>
              <a:rPr lang="ru-RU" dirty="0" smtClean="0"/>
              <a:t>создано </a:t>
            </a:r>
            <a:r>
              <a:rPr lang="ru-RU" dirty="0"/>
              <a:t>20 региональных ресурсных консультационных центров для родителей,  функционирует региональный информационно-просветительский портал «Учимся вместе».</a:t>
            </a:r>
          </a:p>
          <a:p>
            <a:pPr algn="just"/>
            <a:r>
              <a:rPr lang="ru-RU" dirty="0"/>
              <a:t>	С целью развития инклюзивного образования в Ставропольском крае </a:t>
            </a:r>
            <a:r>
              <a:rPr lang="ru-RU" dirty="0" smtClean="0"/>
              <a:t>также на базе коррекционных школ продолжают </a:t>
            </a:r>
            <a:r>
              <a:rPr lang="ru-RU" dirty="0"/>
              <a:t>работу 15 Ресурсных </a:t>
            </a:r>
            <a:r>
              <a:rPr lang="ru-RU" dirty="0" smtClean="0"/>
              <a:t>центров, </a:t>
            </a:r>
            <a:r>
              <a:rPr lang="ru-RU" dirty="0"/>
              <a:t>оказывающих содействие педагогам муниципальных образовательных организаций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	Также в Ставропольском крае функционирует </a:t>
            </a:r>
            <a:r>
              <a:rPr lang="ru-RU" dirty="0" smtClean="0"/>
              <a:t>шесть ресурсных </a:t>
            </a:r>
            <a:r>
              <a:rPr lang="ru-RU" dirty="0"/>
              <a:t>центров оказания ранней помощи детям до 3 лет с нарушениями развития и их родителям (законным представителям).</a:t>
            </a:r>
          </a:p>
          <a:p>
            <a:pPr algn="just"/>
            <a:r>
              <a:rPr lang="ru-RU" dirty="0"/>
              <a:t>	В рамках проекта «Успешное </a:t>
            </a:r>
            <a:r>
              <a:rPr lang="ru-RU" dirty="0" err="1"/>
              <a:t>родительство</a:t>
            </a:r>
            <a:r>
              <a:rPr lang="ru-RU" dirty="0"/>
              <a:t>» краевым психологическим центром разработана и реализуется модель поддержки семей, имеющих детей в Ставропольском крае.</a:t>
            </a:r>
          </a:p>
          <a:p>
            <a:pPr algn="just"/>
            <a:r>
              <a:rPr lang="ru-RU" dirty="0" smtClean="0"/>
              <a:t>	Организована </a:t>
            </a:r>
            <a:r>
              <a:rPr lang="ru-RU" dirty="0"/>
              <a:t>и поддерживается работа регионального портала НЕТСИРОТСТВУ.РФ, созданного для подготовки граждан к принятию детей на воспитание в семью и формирования готовности детей к жизни в семье и их адаптации.</a:t>
            </a:r>
          </a:p>
          <a:p>
            <a:pPr algn="just"/>
            <a:r>
              <a:rPr lang="ru-RU" dirty="0"/>
              <a:t>	Реализуется программа «Школа приемных родителей», предусматривающая организацию психолого-педагогической подготовки граждан Российской Федерации, обратившихся по вопросу усыновления (удочерения), опеки (попечительства) детей-сирот и детей, оставшихся без попечения родителей.</a:t>
            </a:r>
          </a:p>
          <a:p>
            <a:pPr algn="just"/>
            <a:r>
              <a:rPr lang="ru-RU" dirty="0"/>
              <a:t>	С целью недопущения возвратов детей в организации для детей-сирот и детей, оставшихся без попечения родителей, для оказания помощи замещающим родителям в разрешении сложных ситуаций на базе двух детских домов Ставропольского края созданы новые структурные подразделения: краевой центр для замещающих родителей и их подопечных «Азбука семейного общения» и «Арт-</a:t>
            </a:r>
            <a:r>
              <a:rPr lang="en-US" dirty="0"/>
              <a:t>House</a:t>
            </a:r>
            <a:r>
              <a:rPr lang="ru-RU" dirty="0"/>
              <a:t>» для детей подросткового возраста, имеющих поведенческие отклонения. </a:t>
            </a:r>
          </a:p>
          <a:p>
            <a:pPr algn="just"/>
            <a:r>
              <a:rPr lang="ru-RU" dirty="0"/>
              <a:t>	Проводимая в данном направлении работа по профилактике социального сиротства, а также по развитию семейных форм устройства детей-сирот и детей, оставшихся без попечения родителей, позволяет ежегодно снижать численность детей данной категории, а также число возвратов из замещающих семей.</a:t>
            </a:r>
          </a:p>
          <a:p>
            <a:pPr algn="just"/>
            <a:r>
              <a:rPr lang="ru-RU" dirty="0"/>
              <a:t>	За последние пять лет число детей-сирот и детей, оставшихся без попечения родителей, сократилось более чем на 1000 человек и сегодня в крае проживает 6957 таких детей, что составляет 1,2% от общей численности детского населения.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2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2937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В соответствии с Указом Президента Российской Федерации В.В. Путина от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7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мая 2012 г. № 597 «О мероприятиях по реализации государственной социальной политики» целевые показатели повышения средней заработной платы педагогических работников должны быть выполнены в целом по Ставропольскому краю. Заработная плата конкретного педагогического работника зависит от нагрузки, условий и качества работы.</a:t>
            </a:r>
          </a:p>
          <a:p>
            <a:pPr algn="just" defTabSz="912937">
              <a:defRPr/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	Вопрос реализации Указа № 597 в 2020 г. </a:t>
            </a:r>
            <a:r>
              <a:rPr lang="ru-RU" smtClean="0">
                <a:latin typeface="Calibri" pitchFamily="34" charset="0"/>
                <a:cs typeface="Times New Roman" pitchFamily="18" charset="0"/>
              </a:rPr>
              <a:t>находится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на контроле министерства образования и по итогам 2021 года целевые показатели повышения заработной платы </a:t>
            </a:r>
            <a:r>
              <a:rPr lang="ru-RU" dirty="0" err="1">
                <a:latin typeface="Calibri" pitchFamily="34" charset="0"/>
                <a:cs typeface="Times New Roman" pitchFamily="18" charset="0"/>
              </a:rPr>
              <a:t>педработников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планируется выполнить. </a:t>
            </a:r>
            <a:endParaRPr lang="ru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Заработная 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плата педагогических работников с 2013 года выросла:</a:t>
            </a:r>
          </a:p>
          <a:p>
            <a:pPr algn="just"/>
            <a:r>
              <a:rPr lang="ru-RU" i="1" dirty="0" err="1">
                <a:latin typeface="Calibri" pitchFamily="34" charset="0"/>
                <a:cs typeface="Times New Roman" pitchFamily="18" charset="0"/>
              </a:rPr>
              <a:t>педработники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 дошкольного образования – на 32%;</a:t>
            </a:r>
          </a:p>
          <a:p>
            <a:pPr algn="just"/>
            <a:r>
              <a:rPr lang="ru-RU" i="1" dirty="0" err="1">
                <a:latin typeface="Calibri" pitchFamily="34" charset="0"/>
                <a:cs typeface="Times New Roman" pitchFamily="18" charset="0"/>
              </a:rPr>
              <a:t>педработники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 общего образования – на 24 %;</a:t>
            </a:r>
          </a:p>
          <a:p>
            <a:pPr algn="just"/>
            <a:r>
              <a:rPr lang="ru-RU" i="1" dirty="0" err="1">
                <a:latin typeface="Calibri" pitchFamily="34" charset="0"/>
                <a:cs typeface="Times New Roman" pitchFamily="18" charset="0"/>
              </a:rPr>
              <a:t>педработники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 дополнительного образования – на 68 %; </a:t>
            </a:r>
          </a:p>
          <a:p>
            <a:pPr algn="just"/>
            <a:r>
              <a:rPr lang="ru-RU" i="1" dirty="0" err="1">
                <a:latin typeface="Calibri" pitchFamily="34" charset="0"/>
                <a:cs typeface="Times New Roman" pitchFamily="18" charset="0"/>
              </a:rPr>
              <a:t>педработники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 детских домов – на 68 %%;</a:t>
            </a:r>
          </a:p>
          <a:p>
            <a:pPr algn="just"/>
            <a:r>
              <a:rPr lang="ru-RU" i="1" dirty="0">
                <a:latin typeface="Calibri" pitchFamily="34" charset="0"/>
                <a:cs typeface="Times New Roman" pitchFamily="18" charset="0"/>
              </a:rPr>
              <a:t>мастера и преподаватели среднего профессионального образования – на 60 %;</a:t>
            </a:r>
          </a:p>
          <a:p>
            <a:pPr algn="just"/>
            <a:r>
              <a:rPr lang="ru-RU" i="1" dirty="0">
                <a:latin typeface="Calibri" pitchFamily="34" charset="0"/>
                <a:cs typeface="Times New Roman" pitchFamily="18" charset="0"/>
              </a:rPr>
              <a:t>профессорско-преподавательский состав образовательных организаций высшего образования (подведомственных министерству образования Ставропольского края)  - на 122 %.</a:t>
            </a:r>
          </a:p>
          <a:p>
            <a:pPr algn="just"/>
            <a:endParaRPr lang="ru-RU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7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2937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+mn-lt"/>
                <a:cs typeface="Times New Roman" pitchFamily="18" charset="0"/>
              </a:rPr>
              <a:t>В </a:t>
            </a:r>
            <a:r>
              <a:rPr lang="ru-RU" dirty="0" smtClean="0">
                <a:latin typeface="+mn-lt"/>
                <a:cs typeface="Times New Roman" pitchFamily="18" charset="0"/>
              </a:rPr>
              <a:t>рамках реализации региональных проектов национального проекта «Образование» предусмотрено:</a:t>
            </a:r>
          </a:p>
          <a:p>
            <a:pPr algn="just" defTabSz="912937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	создание 54 центров образования естественнонаучной и технологической направленности «Точка роста»;</a:t>
            </a:r>
          </a:p>
          <a:p>
            <a:pPr algn="just" defTabSz="912937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	обновление материально-технической базы двух коррекционных школ (№ 5 Шпаковского округа и № 12 Предгорного округа);</a:t>
            </a:r>
          </a:p>
          <a:p>
            <a:pPr algn="just" defTabSz="912937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	создание центра непрерывного повышения профессионального мастерства педагогических работников на базе государственного бюджетного учреждения дополнительного профессионального образования «Ставропольский краевой институт развития образования, повышения квалификации и переподготовки работников образования»;</a:t>
            </a:r>
          </a:p>
          <a:p>
            <a:pPr algn="just" defTabSz="912937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	ремонт 26 спортивных залов и создание 26 спортивных клубов в 43 сельских школах;</a:t>
            </a:r>
          </a:p>
          <a:p>
            <a:pPr algn="just" defTabSz="912937">
              <a:defRPr/>
            </a:pPr>
            <a:r>
              <a:rPr lang="ru-RU" dirty="0" smtClean="0">
                <a:latin typeface="+mn-lt"/>
                <a:cs typeface="Times New Roman" pitchFamily="18" charset="0"/>
              </a:rPr>
              <a:t>	продолжение оказания услуг психолого-педагогической, методической и консультативной помощи родителям (законным представителям) и реализации программы подготовки замещающих родителей «Школа приемных родителей»</a:t>
            </a:r>
          </a:p>
          <a:p>
            <a:pPr algn="just" defTabSz="912937">
              <a:defRPr/>
            </a:pPr>
            <a:endParaRPr lang="ru-RU" dirty="0" smtClean="0">
              <a:latin typeface="+mn-lt"/>
              <a:cs typeface="Times New Roman" pitchFamily="18" charset="0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5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внедрение целевой модели цифровой образовательной среды</a:t>
            </a:r>
            <a:r>
              <a:rPr lang="ru-RU" baseline="0" dirty="0" smtClean="0"/>
              <a:t> </a:t>
            </a:r>
            <a:r>
              <a:rPr lang="ru-RU" dirty="0" smtClean="0"/>
              <a:t>в 67 образовательных организациях края (в 61 общеобразовательной организации и 6 профессиональных образовательных организациях);</a:t>
            </a:r>
          </a:p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участие Ставропольского края в чемпионатах </a:t>
            </a:r>
            <a:r>
              <a:rPr lang="ru-RU" dirty="0" err="1" smtClean="0"/>
              <a:t>Ворлдскиллс</a:t>
            </a:r>
            <a:r>
              <a:rPr lang="ru-RU" dirty="0" smtClean="0"/>
              <a:t> Россия;</a:t>
            </a:r>
          </a:p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открытие мастерских по компетенциям: «Ветеринария», «Биотехнология», «Агрономия» и «Механизация сельскохозяйственных машин и оборудования» на базе государственного профессионального образовательного учреждения «Александровский сельскохозяйственный колледж».</a:t>
            </a:r>
          </a:p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В рамках реализации регионального проекта «Патриотическое воспитание граждан Российской Федерации» (Ставропольский край) предусмотрено: </a:t>
            </a:r>
          </a:p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увеличение доли граждан Ставропольского края в возрасте от 5</a:t>
            </a:r>
            <a:r>
              <a:rPr lang="en-US" baseline="0" dirty="0" smtClean="0"/>
              <a:t> </a:t>
            </a:r>
            <a:r>
              <a:rPr lang="ru-RU" dirty="0" smtClean="0"/>
              <a:t>до 35 лет, вовлеченных в реализацию военно-патриотических мероприятий;</a:t>
            </a:r>
          </a:p>
          <a:p>
            <a:pPr algn="just" defTabSz="9129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smtClean="0"/>
              <a:t>	введение в школах края должностей советников директоров по воспитательной работе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1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В текущем году в крае будет сохранена доступность дошкольного образования для детей в возрасте от 3 до 7 лет на уровне 100 %.</a:t>
            </a:r>
          </a:p>
          <a:p>
            <a:pPr algn="just" defTabSz="912937">
              <a:defRPr/>
            </a:pPr>
            <a:r>
              <a:rPr lang="ru-RU" dirty="0" smtClean="0"/>
              <a:t>	За счет создания </a:t>
            </a:r>
            <a:r>
              <a:rPr lang="ru-RU" baseline="0" dirty="0" smtClean="0"/>
              <a:t>1815 дополнительных мест, в том числе с обеспечением необходимых условий пребывания детей с ОВЗ и детей-инвалидов, планируется к концу 2021 года </a:t>
            </a:r>
            <a:r>
              <a:rPr lang="ru-RU" dirty="0" smtClean="0"/>
              <a:t>повысить доступность дошкольного образования для детей в возрасте до 3-х лет до отметки в 96,52 %.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6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С целью повышения доступности и качества образования в крае продолжится работа по созданию новых мест в школах.</a:t>
            </a:r>
          </a:p>
          <a:p>
            <a:pPr algn="just"/>
            <a:r>
              <a:rPr lang="ru-RU" dirty="0" smtClean="0"/>
              <a:t>	В текущем году</a:t>
            </a:r>
            <a:r>
              <a:rPr lang="en-US" baseline="0" dirty="0" smtClean="0"/>
              <a:t> </a:t>
            </a:r>
            <a:r>
              <a:rPr lang="ru-RU" baseline="0" dirty="0" smtClean="0"/>
              <a:t>планируется</a:t>
            </a:r>
            <a:r>
              <a:rPr lang="ru-RU" dirty="0" smtClean="0"/>
              <a:t> создать 2370 новых мест (г. Михайловск один объект  на 1002 места, г. Кисловодск два</a:t>
            </a:r>
            <a:r>
              <a:rPr lang="ru-RU" baseline="0" dirty="0" smtClean="0"/>
              <a:t> объекта на 1000 и 116 мест, г. Пятигорск</a:t>
            </a:r>
            <a:r>
              <a:rPr lang="ru-RU" dirty="0" smtClean="0"/>
              <a:t> один объект на 252 места)</a:t>
            </a:r>
            <a:r>
              <a:rPr lang="ru-RU" baseline="0" dirty="0" smtClean="0"/>
              <a:t> </a:t>
            </a:r>
            <a:r>
              <a:rPr lang="ru-RU" dirty="0" smtClean="0"/>
              <a:t>и реконструировать корпус на</a:t>
            </a:r>
            <a:r>
              <a:rPr lang="ru-RU" baseline="0" dirty="0" smtClean="0"/>
              <a:t> 160 мест, в с. Величаевском Левокумского округа.</a:t>
            </a:r>
            <a:endParaRPr lang="ru-RU" dirty="0" smtClean="0"/>
          </a:p>
          <a:p>
            <a:pPr algn="just" defTabSz="912937">
              <a:defRPr/>
            </a:pPr>
            <a:r>
              <a:rPr lang="ru-RU" dirty="0" smtClean="0">
                <a:solidFill>
                  <a:srgbClr val="C00000"/>
                </a:solidFill>
              </a:rPr>
              <a:t>	В рамках Национального проекта «Образование» на базе 54 образовательных организаций планируется создание центров естественнонаучного профиля «Точка роста». </a:t>
            </a:r>
          </a:p>
          <a:p>
            <a:pPr algn="just" defTabSz="912937">
              <a:defRPr/>
            </a:pPr>
            <a:r>
              <a:rPr lang="ru-RU" dirty="0" smtClean="0">
                <a:solidFill>
                  <a:srgbClr val="C00000"/>
                </a:solidFill>
              </a:rPr>
              <a:t>	Кроме того, будет</a:t>
            </a:r>
            <a:r>
              <a:rPr lang="ru-RU" baseline="0" dirty="0" smtClean="0">
                <a:solidFill>
                  <a:srgbClr val="C00000"/>
                </a:solidFill>
              </a:rPr>
              <a:t> внедрена </a:t>
            </a:r>
            <a:r>
              <a:rPr lang="ru-RU" dirty="0" smtClean="0">
                <a:solidFill>
                  <a:srgbClr val="C00000"/>
                </a:solidFill>
              </a:rPr>
              <a:t>модель цифровой образовательной среды в 61</a:t>
            </a:r>
            <a:r>
              <a:rPr lang="ru-RU" baseline="0" dirty="0" smtClean="0">
                <a:solidFill>
                  <a:srgbClr val="C00000"/>
                </a:solidFill>
              </a:rPr>
              <a:t> школе. </a:t>
            </a:r>
          </a:p>
          <a:p>
            <a:pPr algn="just" defTabSz="912937">
              <a:defRPr/>
            </a:pPr>
            <a:r>
              <a:rPr lang="ru-RU" baseline="0" dirty="0" smtClean="0">
                <a:solidFill>
                  <a:srgbClr val="C00000"/>
                </a:solidFill>
              </a:rPr>
              <a:t>	Продолжится  работа по подключению к информационно-телекоммуникационной сети «Интернет» с использованием волоконно-оптических линий связи, будет подключено 185 общеобразовательных организаций края.</a:t>
            </a:r>
          </a:p>
          <a:p>
            <a:pPr algn="just" defTabSz="912937">
              <a:defRPr/>
            </a:pPr>
            <a:r>
              <a:rPr lang="ru-RU" dirty="0" smtClean="0"/>
              <a:t>	В прошлом году утверждена краевая программа «Дети Ставрополья», одним из направлений которой является повышение качества образования в школах края.</a:t>
            </a:r>
            <a:r>
              <a:rPr lang="ru-RU" baseline="0" dirty="0" smtClean="0"/>
              <a:t> </a:t>
            </a:r>
            <a:r>
              <a:rPr lang="ru-RU" dirty="0" smtClean="0"/>
              <a:t>Краевым институтом развития образования в рамках программы реализуются проекты</a:t>
            </a:r>
            <a:r>
              <a:rPr lang="ru-RU" baseline="0" dirty="0" smtClean="0"/>
              <a:t> </a:t>
            </a:r>
            <a:r>
              <a:rPr lang="ru-RU" dirty="0" smtClean="0"/>
              <a:t>по повышению качества деятельности методических служб по сопровождению учителей, по выравниванию условий для получения качественного образования школьниками. В текущем году планируется объявить гранты для ВУЗов,</a:t>
            </a:r>
            <a:r>
              <a:rPr lang="ru-RU" baseline="0" dirty="0" smtClean="0"/>
              <a:t> которые будут проводить работу с </a:t>
            </a:r>
            <a:r>
              <a:rPr lang="ru-RU" dirty="0" smtClean="0"/>
              <a:t>талантливыми детьми, в том числе подготовку школьников к участию во Всероссийской олимпиаде школьников. Педагогические работники, подготовившие ребят к участию на региональном и заключительном этапе олимпиады, получат премию Губернатора Ставропольского края.</a:t>
            </a:r>
            <a:r>
              <a:rPr lang="ru-RU" baseline="0" dirty="0" smtClean="0"/>
              <a:t> Т</a:t>
            </a:r>
            <a:r>
              <a:rPr lang="ru-RU" dirty="0" smtClean="0"/>
              <a:t>радиционно осенью пройдут профильные смены на базе краевого центра экологии и туризма.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37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В соответствии с действующим законодательством проводится независимая оценка качества образования. </a:t>
            </a:r>
          </a:p>
          <a:p>
            <a:pPr algn="just"/>
            <a:r>
              <a:rPr lang="ru-RU" dirty="0" smtClean="0"/>
              <a:t>	На сегодняшний день в Ставропольском крае функционируют и подлежат проведению независимой оценки качества 146 государственных образовательных организаций различной ведомственной принадлежности и иных организаций, расположенных на территории Ставропольского края и осуществляющих образовательную деятельность за счет бюджетных ассигнований бюджета Ставропольского края.</a:t>
            </a:r>
          </a:p>
          <a:p>
            <a:pPr algn="just"/>
            <a:r>
              <a:rPr lang="ru-RU" dirty="0" smtClean="0"/>
              <a:t>	В 2021 году планируется провести независимую оценку качества в отношении 58 образовательных организаций (40% от общего количества организаций, подлежащих НОК в течение трех ближайших лет).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8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2937">
              <a:defRPr/>
            </a:pPr>
            <a:r>
              <a:rPr lang="ru-RU" dirty="0" smtClean="0"/>
              <a:t>	</a:t>
            </a:r>
            <a:r>
              <a:rPr lang="ru-RU" dirty="0" smtClean="0"/>
              <a:t>Реализация мероприятий регионального проекта «Успех каждого ребенка» позволит внедрить современные управленческие и организационно-экономические механизмы в системе дополнительного образования детей.  </a:t>
            </a:r>
          </a:p>
          <a:p>
            <a:pPr algn="just" defTabSz="912937">
              <a:defRPr/>
            </a:pPr>
            <a:r>
              <a:rPr lang="ru-RU" dirty="0" smtClean="0"/>
              <a:t>	В 2021 году в десяти пилотных территориях края будет внедрена целевая модель дополнительного образования детей; обеспечено персонифицированное финансирование и персонифицированный учет детей.</a:t>
            </a:r>
          </a:p>
          <a:p>
            <a:pPr algn="just" defTabSz="912937">
              <a:defRPr/>
            </a:pPr>
            <a:r>
              <a:rPr lang="ru-RU" dirty="0" smtClean="0"/>
              <a:t>	С этой целью на базе ГБУ ДО «Краевой центр экологии, туризма и краеведения» создан региональный модельный центр дополнительного образования детей в Ставропольском крае, актуализирована работа Навигатора программ дополнительного образования. Работа Навигатора и персонифицированный учет позволяют в официальной статистике исключить </a:t>
            </a:r>
            <a:r>
              <a:rPr lang="ru-RU" dirty="0" err="1" smtClean="0"/>
              <a:t>задвоенность</a:t>
            </a:r>
            <a:r>
              <a:rPr lang="ru-RU" dirty="0" smtClean="0"/>
              <a:t> детей, занимающихся в системе дополнительного образования.</a:t>
            </a:r>
          </a:p>
          <a:p>
            <a:pPr algn="just" defTabSz="912937">
              <a:defRPr/>
            </a:pPr>
            <a:r>
              <a:rPr lang="ru-RU" dirty="0" smtClean="0"/>
              <a:t>	В результате: доля детей, охваченных дополнительным образованием, вырастет с 67% в 2021 году до 75% в 2024 году.  </a:t>
            </a:r>
          </a:p>
          <a:p>
            <a:pPr algn="just" defTabSz="912937">
              <a:defRPr/>
            </a:pPr>
            <a:r>
              <a:rPr lang="ru-RU" dirty="0" smtClean="0"/>
              <a:t>	Продолжена работа по ремонту спортивных залов и созданию спортивных клубов в общеобразовательных организациях, расположенных в сельской местности. Так, в 2021 году в 131 организации будут обновлены и созданы условия для занятий детьми спортом. </a:t>
            </a:r>
          </a:p>
          <a:p>
            <a:pPr algn="just" defTabSz="912937">
              <a:defRPr/>
            </a:pPr>
            <a:r>
              <a:rPr lang="ru-RU" dirty="0" smtClean="0"/>
              <a:t>	Остается актуальной деятельность по охвату детей дополнительным образованием естественнонаучной и технической направленностей: Центр цифровой образовательной среды «</a:t>
            </a:r>
            <a:r>
              <a:rPr lang="ru-RU" dirty="0" err="1" smtClean="0"/>
              <a:t>It</a:t>
            </a:r>
            <a:r>
              <a:rPr lang="ru-RU" dirty="0" smtClean="0"/>
              <a:t>-куб», мобильный и детские технопарки «</a:t>
            </a:r>
            <a:r>
              <a:rPr lang="ru-RU" dirty="0" err="1" smtClean="0"/>
              <a:t>Кванториум</a:t>
            </a:r>
            <a:r>
              <a:rPr lang="ru-RU" dirty="0" smtClean="0"/>
              <a:t>». </a:t>
            </a:r>
          </a:p>
          <a:p>
            <a:pPr algn="just" defTabSz="912937">
              <a:defRPr/>
            </a:pPr>
            <a:r>
              <a:rPr lang="ru-RU" dirty="0" smtClean="0"/>
              <a:t>	Разработана Концепция создания на территории Ставропольского края регионального центра выявления, поддержки и развития способностей и талантов у детей и молодежи. Для каждого ребенка созданы возможности для формирования индивидуальной образовательной траектории.</a:t>
            </a:r>
          </a:p>
          <a:p>
            <a:pPr algn="just" defTabSz="91293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2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	В 2021 году Ставропольский край стал одним из десяти пилотных регионов по внедрению в школы ставок советников директоров по воспитательной работе в рамках реализации </a:t>
            </a:r>
            <a:r>
              <a:rPr lang="ru-RU" dirty="0">
                <a:latin typeface="Calibri" pitchFamily="34" charset="0"/>
              </a:rPr>
              <a:t>федерального проекта «Патриотическое воспитание граждан Российской Федерации» национального проекта «Образование»</a:t>
            </a: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. Предусмотрено 416 ставок. Реализация проекта позволит внедрить в школы 375 советников по воспитанию, на муниципальном уровне уже начали свою деятельность 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40 </a:t>
            </a: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муниципальных координаторов. Определен один региональный координатор и пять специалистов регионального штаба </a:t>
            </a:r>
            <a:r>
              <a:rPr lang="ru-RU" dirty="0" err="1">
                <a:latin typeface="Calibri" pitchFamily="34" charset="0"/>
                <a:cs typeface="Times New Roman" panose="02020603050405020304" pitchFamily="18" charset="0"/>
              </a:rPr>
              <a:t>РДШ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i="1" dirty="0" err="1" smtClean="0">
                <a:latin typeface="Calibri" pitchFamily="34" charset="0"/>
                <a:cs typeface="Times New Roman" panose="02020603050405020304" pitchFamily="18" charset="0"/>
              </a:rPr>
              <a:t>Справочно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21 января по 21 марта 2021 года проходил Всероссийский конкурс «Навигаторы детства» на платформе Корпоративного университета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РДШ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отбору кандидатов на должность советника по воспитанию и муниципального координатора. Участие приняли более 1000 человек. На должность муниципального координатора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отобрано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специалистов, на должность советника по воспитанию – 375 человек. </a:t>
            </a: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период с марта по август 2021 года победители конкурса «Навигаторы детства» будут проходить заочное обучение, а затем в течение семи дней очное на базе международного детского центра «Артек». Делегация Ставропольского края поделена на 14 групп.</a:t>
            </a: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первой группы (50 человек) с 23 по 29 марта прошло очное обучение в Артеке по программе повышения квалификации «Воспитательная деятельность в общеобразовательный организации». Программа включает 6 модулей и рассчитана на 106 часов: «Государственная политика в сфере образования», «Негативные явления в подростково-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молодежной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среде, информационные угрозы», «Реализация проектов и мероприятий Российского движения школьников (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РДШ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 практике воспитательной работы в общественной организации», «Теория и практика воспитательной работы с детьми и подростками», «Программа воспитания как документ, структурирующий процесс воспитания в общеобразовательной организации» и модуль «Основы «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Артековской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педагогики».</a:t>
            </a: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группа (30 человек) отправилась в Артек с 1 по 7 апреля 2021 года.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dirty="0">
                <a:latin typeface="Calibri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Calibri" pitchFamily="34" charset="0"/>
              </a:rPr>
              <a:t>Реализация пилотного проекта позволит </a:t>
            </a:r>
            <a:r>
              <a:rPr lang="ru-RU" dirty="0" smtClean="0">
                <a:latin typeface="Calibri" pitchFamily="34" charset="0"/>
              </a:rPr>
              <a:t>выстроить систему воспитания на всех уровнях: школьном, муниципальном и региональном,</a:t>
            </a:r>
            <a:r>
              <a:rPr lang="ru-RU" baseline="0" dirty="0" smtClean="0">
                <a:latin typeface="Calibri" pitchFamily="34" charset="0"/>
              </a:rPr>
              <a:t> а также </a:t>
            </a:r>
            <a:r>
              <a:rPr lang="ru-RU" dirty="0" smtClean="0">
                <a:latin typeface="Calibri" pitchFamily="34" charset="0"/>
              </a:rPr>
              <a:t>вовлечь школьников в деятельность детских общественных организаций, развить в них лидерские качества, социально активную личность. Проект реализуется совместно с РДШ. Разработан план активностей выходного дня на текущий год. Педагоги приняли участие в конкурсе «Навигаторы детства». П</a:t>
            </a:r>
            <a:r>
              <a:rPr lang="ru-RU" baseline="0" dirty="0" smtClean="0">
                <a:latin typeface="Calibri" pitchFamily="34" charset="0"/>
              </a:rPr>
              <a:t>илотными площадками </a:t>
            </a:r>
            <a:r>
              <a:rPr lang="ru-RU" baseline="0" dirty="0" smtClean="0">
                <a:latin typeface="Calibri" pitchFamily="34" charset="0"/>
              </a:rPr>
              <a:t>определено </a:t>
            </a:r>
            <a:r>
              <a:rPr lang="ru-RU" baseline="0" dirty="0" smtClean="0">
                <a:latin typeface="Calibri" pitchFamily="34" charset="0"/>
              </a:rPr>
              <a:t>375 школ, более 20 тысяч школьников уже </a:t>
            </a:r>
            <a:r>
              <a:rPr lang="ru-RU" baseline="0" dirty="0" smtClean="0">
                <a:latin typeface="Calibri" pitchFamily="34" charset="0"/>
              </a:rPr>
              <a:t>вовлечено </a:t>
            </a:r>
            <a:r>
              <a:rPr lang="ru-RU" baseline="0" dirty="0" smtClean="0">
                <a:latin typeface="Calibri" pitchFamily="34" charset="0"/>
              </a:rPr>
              <a:t>в РДШ.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dirty="0" smtClean="0"/>
              <a:t>	В целях реализации изменений Федерального закона «Об образовании»,</a:t>
            </a:r>
            <a:r>
              <a:rPr lang="ru-RU" baseline="0" dirty="0" smtClean="0"/>
              <a:t> </a:t>
            </a:r>
            <a:r>
              <a:rPr lang="ru-RU" dirty="0" smtClean="0"/>
              <a:t>которые касаются непосредственно системы воспитания, с 1 сентября 2020 года</a:t>
            </a:r>
            <a:r>
              <a:rPr lang="ru-RU" baseline="0" dirty="0" smtClean="0"/>
              <a:t> </a:t>
            </a:r>
            <a:r>
              <a:rPr lang="ru-RU" dirty="0" smtClean="0"/>
              <a:t>все школы края проходят апробацию примерной программы воспитания, в которой отдельным блоком </a:t>
            </a:r>
            <a:r>
              <a:rPr lang="ru-RU" dirty="0" err="1" smtClean="0"/>
              <a:t>выдеделен</a:t>
            </a:r>
            <a:r>
              <a:rPr lang="ru-RU" dirty="0" smtClean="0"/>
              <a:t> </a:t>
            </a:r>
            <a:r>
              <a:rPr lang="ru-RU" dirty="0" smtClean="0"/>
              <a:t>модуль гражданского и патриотического направления.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dirty="0" smtClean="0"/>
              <a:t>	С 2021</a:t>
            </a:r>
            <a:r>
              <a:rPr lang="ru-RU" baseline="0" dirty="0" smtClean="0"/>
              <a:t> года реализуется региональный проект «Патриотическое воспитание», в рамках которого продолжена работа по вовлечению школьников в юнармейское движение. Сейчас в ряды </a:t>
            </a:r>
            <a:r>
              <a:rPr lang="ru-RU" baseline="0" dirty="0" err="1" smtClean="0"/>
              <a:t>Юнармии</a:t>
            </a:r>
            <a:r>
              <a:rPr lang="ru-RU" baseline="0" dirty="0" smtClean="0"/>
              <a:t> вступило более 16 тысяч школьников в возрасте от восьми лет.</a:t>
            </a:r>
            <a:endParaRPr lang="ru-RU" dirty="0" smtClean="0"/>
          </a:p>
          <a:p>
            <a:pPr algn="just">
              <a:buFont typeface="Wingdings" panose="05000000000000000000" pitchFamily="2" charset="2"/>
              <a:buNone/>
            </a:pPr>
            <a:r>
              <a:rPr lang="ru-RU" dirty="0" smtClean="0"/>
              <a:t>	Также пересмотрены подходы к</a:t>
            </a:r>
            <a:r>
              <a:rPr lang="ru-RU" baseline="0" dirty="0" smtClean="0"/>
              <a:t> воспитательной работе в целом. На межведомственном уровне разработана Стратегия развития воспитания в Ставропольском крае в 2021-2025 годах.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3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Ставропольский край активно сотрудничает с центром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одаренных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детей «Сириус». Оператором по работе с Сириусом 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одаренными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детьми в целом, в крае является Центр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одаренных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детей «Поиск» и государственные организации дополнительного образования: Центр экологии, туризма и краеведения, Центр детского творчества им.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Ю.А.Гагарина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краевая детско-юношеская спортивная школа.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Принята Концепция выявления, поддержки и развития способностей и талантов у детей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молодежи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Ставропольского края, которая утверждена приказом министерства и призвана организовать системную работу по поддержке талантливых детей.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Третий год школьники края успешно участвуют во Всероссийском конкурсе научно-технологических проектов «Большие вызовы», который проводит «Сириус».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2020/21 учебном году в нем приняли участие 763 школьника 8-10 классов по семи направлениям: </a:t>
            </a: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агропромышленные и биотехнологии, генетика, персонализированная и прогностическая медицина, когнитивные исследования, современная энергетика, умный город и безопасность,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нанотехнологии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новые материалы,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беспилотный транспорт и логистические системы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Прошли в финал70 школьников,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восемь отобраны для очного участия в профильной смене Сириуса.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участия в конкурсе Ставропольский край занимает второе место по Российской Федерации, уступая только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г.Москве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2021/22 учебном году планируется привлечь к участию в конкурсе более 1000 школьников. 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2020 году более 14,5 тыс. ставропольских школьников приняли участие во Всероссийском конкурсе «Большая перемена», который проходил под эгидой администрации Президента Российской Федерации. В финале конкурса в лагере «Артек» девять ставропольских школьников стали победителями, трое из которых выиграли 1 млн. рублей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(г. Ставрополь, Минераловодский, Предгорный районы)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 человек – по 200 тыс.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(Красногвардейский район, г. Лермонтов, г. Невинномысск, г. Кисловодск, г. Ессентуки, Минераловодский район)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Конкурс станет ежегодным и как можно больше наших мальчишек и девчонок должны в нем участвовать.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28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марта 2021 года официально стартовала регистрация на конкурс. На базе музея «Россия. Моя история» открыт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штаб «Большая перемена».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90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Ставропольском крае ежегодно формируется и постоянно актуализируется реестр организаций отдыха детей и их оздоровления на территории Ставропольского края, в который вошли в 2021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600 организаций: пришкольные лагеря, 22 загородных лагеря, а также лагеря на базе санаториев Ставропольского края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b="0" dirty="0" smtClean="0">
                <a:latin typeface="Times New Roman"/>
                <a:ea typeface="Calibri"/>
              </a:rPr>
              <a:t>В  2021 году планируется оздоровить более пяти тысяч </a:t>
            </a:r>
            <a:r>
              <a:rPr lang="ru-RU" b="0" i="0" dirty="0" smtClean="0">
                <a:latin typeface="Times New Roman"/>
                <a:ea typeface="Calibri"/>
              </a:rPr>
              <a:t>детей</a:t>
            </a:r>
            <a:r>
              <a:rPr lang="ru-RU" b="0" i="1" dirty="0" smtClean="0">
                <a:latin typeface="Times New Roman"/>
                <a:ea typeface="Calibri"/>
              </a:rPr>
              <a:t>, </a:t>
            </a:r>
            <a:r>
              <a:rPr lang="ru-RU" b="0" dirty="0" smtClean="0">
                <a:latin typeface="Times New Roman"/>
                <a:ea typeface="Calibri"/>
              </a:rPr>
              <a:t>находящихся в трудной жизненной ситуации, и более 1700 детей </a:t>
            </a:r>
            <a:r>
              <a:rPr lang="ru-RU" b="0" i="0" dirty="0" smtClean="0">
                <a:latin typeface="Times New Roman"/>
                <a:ea typeface="Calibri"/>
              </a:rPr>
              <a:t>работающих</a:t>
            </a:r>
            <a:r>
              <a:rPr lang="ru-RU" b="0" dirty="0" smtClean="0">
                <a:latin typeface="Times New Roman"/>
                <a:ea typeface="Calibri"/>
              </a:rPr>
              <a:t> родителей в санаториях Кавказских Минеральных Вод.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Также, при благоприятной эпидемиологической ситуации по COVID-19, планируется организовать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малозатратные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оздоровления детей (площадки без организации питания, летние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интенсивы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однодневные походы, иные мероприятия). Такими формами отдыха планируется охватить около четырёх тысяч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2937">
              <a:defRPr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b="0" dirty="0" smtClean="0">
                <a:latin typeface="+mn-lt"/>
                <a:ea typeface="Calibri"/>
                <a:cs typeface="Times New Roman"/>
              </a:rPr>
              <a:t>Основная цель системы профессионального</a:t>
            </a:r>
            <a:r>
              <a:rPr lang="ru-RU" b="0" baseline="0" dirty="0" smtClean="0">
                <a:latin typeface="+mn-lt"/>
                <a:ea typeface="Calibri"/>
                <a:cs typeface="Times New Roman"/>
              </a:rPr>
              <a:t> образования в 2021 году 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- обеспечение возможности обучающимся образовательных организаций, реализующих программы среднего профессионального образования, получить профессиональное образование, соответствующее требованиям экономики и запросам рынка труда.</a:t>
            </a:r>
            <a:endParaRPr lang="ru-RU" sz="1400" dirty="0">
              <a:latin typeface="+mn-lt"/>
              <a:ea typeface="Calibri"/>
              <a:cs typeface="Times New Roman"/>
            </a:endParaRPr>
          </a:p>
          <a:p>
            <a:pPr algn="just"/>
            <a:r>
              <a:rPr lang="ru-RU" b="1" dirty="0" smtClean="0"/>
              <a:t>	</a:t>
            </a:r>
            <a:r>
              <a:rPr lang="ru-RU" b="0" dirty="0" smtClean="0"/>
              <a:t>Основные результаты</a:t>
            </a:r>
            <a:r>
              <a:rPr lang="ru-RU" b="0" baseline="0" dirty="0" smtClean="0"/>
              <a:t>, достижение которых запланировано на 2021 год:</a:t>
            </a:r>
            <a:endParaRPr lang="en-US" b="0" baseline="0" dirty="0" smtClean="0"/>
          </a:p>
          <a:p>
            <a:pPr marL="171450" indent="-171450" algn="just">
              <a:buFontTx/>
              <a:buChar char="-"/>
            </a:pPr>
            <a:r>
              <a:rPr lang="ru-RU" dirty="0" smtClean="0"/>
              <a:t>5</a:t>
            </a:r>
            <a:r>
              <a:rPr lang="ru-RU" dirty="0"/>
              <a:t>% обучающихся по программам среднего профессионального образования Ставропольского края прошли процедуру аттестации в виде демонстрационного экзамена по всем укрупненным группам профессий и </a:t>
            </a:r>
            <a:r>
              <a:rPr lang="ru-RU" dirty="0" smtClean="0"/>
              <a:t>специальностей;</a:t>
            </a:r>
            <a:endParaRPr lang="en-US" dirty="0" smtClean="0"/>
          </a:p>
          <a:p>
            <a:pPr marL="171450" indent="-171450" algn="just">
              <a:buFontTx/>
              <a:buChar char="-"/>
            </a:pPr>
            <a:r>
              <a:rPr lang="ru-RU" dirty="0" smtClean="0"/>
              <a:t>создан </a:t>
            </a:r>
            <a:r>
              <a:rPr lang="ru-RU" dirty="0"/>
              <a:t>и функционирует Центр опережающей профессиональной подготовки Ставропольского </a:t>
            </a:r>
            <a:r>
              <a:rPr lang="ru-RU" dirty="0" smtClean="0"/>
              <a:t>края, </a:t>
            </a:r>
            <a:r>
              <a:rPr lang="ru-RU" baseline="0" dirty="0" smtClean="0"/>
              <a:t>4000 граждан будут охвачены деятельностью центра </a:t>
            </a:r>
            <a:r>
              <a:rPr lang="ru-RU" dirty="0" smtClean="0"/>
              <a:t>в 2021</a:t>
            </a:r>
            <a:r>
              <a:rPr lang="ru-RU" baseline="0" dirty="0" smtClean="0"/>
              <a:t> году.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ЦОПП призван максимально сократить дистанцию между профессией и работой, потенциальным трудоустройством. Основное внимание ЦОПП уделяет четырём социальным группам жителей края по следующим направлениям образовательной  деятельности:  профориентация учащихся 6-11 классов общеобразовательных организаций;  индивидуализация образовательной траектории студентов организаций высшего и среднего профессионального образования; повышение квалификации преподавателей организаций высшего и среднего профессионального образования по самым современным компетенциям; профессиональному обучению людей в возрасте 50 +, т.е.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предпенсионеров</a:t>
            </a:r>
            <a:r>
              <a:rPr lang="ru-RU" dirty="0" smtClean="0"/>
              <a:t>;</a:t>
            </a:r>
            <a:endParaRPr lang="en-US" dirty="0" smtClean="0"/>
          </a:p>
          <a:p>
            <a:pPr marL="171450" indent="-171450" algn="just">
              <a:buFontTx/>
              <a:buChar char="-"/>
            </a:pPr>
            <a:r>
              <a:rPr lang="ru-RU" dirty="0" smtClean="0"/>
              <a:t>обновлена </a:t>
            </a:r>
            <a:r>
              <a:rPr lang="ru-RU" dirty="0"/>
              <a:t>материально-техническая база образовательных организаций, реализующих программы среднего профессионального образования через открытие четырех мастерских, оснащенных современной материально-технической базой по компетенциям: «Ветеринария», «Биотехнология», «Агрономия» и «Механизация сельскохозяйственных машин и оборудования</a:t>
            </a:r>
            <a:r>
              <a:rPr lang="ru-RU" dirty="0" smtClean="0"/>
              <a:t>» на базе государственного</a:t>
            </a:r>
            <a:r>
              <a:rPr lang="ru-RU" baseline="0" dirty="0" smtClean="0"/>
              <a:t> бюджетного профессионального образовательного учреждения «Александровский сельскохозяйственный колледж»</a:t>
            </a:r>
            <a:r>
              <a:rPr lang="ru-RU" dirty="0" smtClean="0"/>
              <a:t>;</a:t>
            </a:r>
            <a:endParaRPr lang="en-US" dirty="0" smtClean="0"/>
          </a:p>
          <a:p>
            <a:pPr marL="171450" indent="-171450"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Ставропольском крае внедрены программы профессионального обучения по наиболее востребованным и перспективным профессиям, на уровне, соответствующем стандартам </a:t>
            </a:r>
            <a:r>
              <a:rPr lang="ru-RU" dirty="0" err="1" smtClean="0"/>
              <a:t>Ворлдскиллс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FontTx/>
              <a:buNone/>
            </a:pPr>
            <a:r>
              <a:rPr lang="ru-RU" dirty="0" smtClean="0"/>
              <a:t>	В 1 квартале 2021 года в Ставропольском крае проведен региональный чемпионат профессионального мастерства «Молодые профессионалы (</a:t>
            </a:r>
            <a:r>
              <a:rPr lang="ru-RU" dirty="0" err="1" smtClean="0"/>
              <a:t>Worldskills</a:t>
            </a:r>
            <a:r>
              <a:rPr lang="ru-RU" dirty="0" smtClean="0"/>
              <a:t> </a:t>
            </a:r>
            <a:r>
              <a:rPr lang="ru-RU" dirty="0" err="1" smtClean="0"/>
              <a:t>Russia</a:t>
            </a:r>
            <a:r>
              <a:rPr lang="ru-RU" dirty="0" smtClean="0"/>
              <a:t>)», в котором приняли участие 401 конкурсант и 598 экспертов.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25F4-5F9E-49DF-89A1-68C9F9E2EB9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BE39C-1707-9948-8F40-2824173F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9771F1-F29C-E94E-A7BC-A527A993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EC6CB6-673B-474B-8D91-8E681E03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0B13-5E7A-49BF-B138-2734912B7C3D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960E4-51D5-5343-A7D6-38350015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9A16D-4C31-494F-9402-DB99054A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5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DA4EB-84E7-564C-BA97-2729C69B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FD406F-C682-614B-B856-6B1D99B78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99834-36D1-1046-8CA4-4C5C5167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B65F-3C1C-44DD-AA15-61D2F3380020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92042-06D3-2647-9674-46B461E2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FF21EA-8D4A-9841-B066-2F34113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09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D7B52C3-459C-E540-A4C4-F1A89DBC0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619569-9946-0E40-8C23-F184AB1D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99297D-747E-0940-A465-614424D4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D349-0F25-4310-BC0E-54DE0791A553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358FBC-D87D-9349-AADF-09BAE6B5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CE45F7-F0DB-2240-A579-06387556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7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6E787-F92A-3446-B2DB-C41BE4F3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675363-7D7E-1C4A-AD99-87F806FB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8E2F9D-25FC-6648-B736-1BECAB18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9348-D555-42E6-92D2-98B6BA053401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FE0FFB-D09A-0342-BED6-73EFC44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AA5008-1BF1-F846-BD79-A38D4CB7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CA218-A72F-7545-B22E-6CA21A06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5FF8FA-FC54-F246-9669-DC70E75D2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7CFF8E-8754-B848-B51F-87B8B1B3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022B-2FC1-4AFA-A4ED-731F727B90D3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ABC463-E871-C845-BA35-3B2F5FCF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7997C-0724-E249-9BBB-63EB7063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E2583-DDCF-1344-8707-D425DB1C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B5CDDB-B061-2C4D-A55B-C9AB8E3DE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28778C-663A-754B-A4FF-5FF067DBA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2F3848-7582-3840-ACC7-064A07E0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F7F6-960A-49A1-9498-4C8CDFADD525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2E98CC-8583-2B4F-A63F-EFE16CEC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A3234D-16D5-D24F-A4C5-EF5ED3F7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714AA-90A4-314B-A4E5-E872801A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6F8120-71EF-114F-BDA0-A93AB3AA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F5C18B-448D-3F4D-BE52-FA85780C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DCF878-E2A2-1C48-AF21-27073296F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9A834-3BAC-0D48-80F0-8B5A6810B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F98725-BDE9-B740-BC9B-AFFB5FF8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BB51-3C7F-4077-84E2-8ABC8357AFD8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93F74D-DEEA-A44E-9C67-B77EF457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CA6969F-CBF9-7D48-B7B1-837EF26E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7F974-5347-D24C-B1E8-E943E2CC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D04C6A-606C-F042-B932-3A873367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AECC-D4BB-426C-B072-5065231B894D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769A91-802B-444A-9E78-938B6368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1ECCA2-2E40-F245-A1D8-CE2AA3B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5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3F0E40-FAB3-504E-B778-6D68EE24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5E5-3BAA-41A6-953F-5E480194DE50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5E867-932D-5D40-BC5C-8CEDDC0D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9DF031-4700-3543-AB3E-03527A10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35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1A178-8A92-4249-B805-C1B6063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1DA47-7333-2844-8A44-0E5C8298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9D5AB6-DA7A-D74B-ADDC-D93052EDA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3FF159-DC91-CB4E-86B6-F8FCA07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6F9-B0F4-4A89-B41D-DF218A4641F3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26FEC5-6294-904F-B026-0DE6D9FB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FB2D6D-3D68-764F-9E6D-7BCA6D1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16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28888-E1EC-924F-B02D-5AF9C01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159121-FB1C-B641-AA94-8784A9D08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7E55DA-2E31-9A4A-9320-F8A2EEB6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3B2EF5-AE7F-9849-86F3-6BB90C5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CAF4-180B-4DBC-812A-29F91B42729A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9515AF-575A-A941-930A-742A77F0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771413-808E-6948-9567-320D194E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E6C09-0CE6-CE48-9542-47A5137C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B04794-7C30-0740-B12E-E61F09704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4B2076-7DCD-C847-AA16-B7EE0AA5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650A-97F8-44AC-A208-E3ADB1B54A67}" type="datetime1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856D9B-E151-AA4E-8019-E24B7C669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315ED6-F241-354A-AFF2-C288739D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3D4B-0C37-5D47-AB8B-062A475B8C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6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33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3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41.jpeg"/><Relationship Id="rId5" Type="http://schemas.openxmlformats.org/officeDocument/2006/relationships/image" Target="../media/image6.pn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.pn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5.jpg"/><Relationship Id="rId7" Type="http://schemas.openxmlformats.org/officeDocument/2006/relationships/image" Target="../media/image16.jpe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jp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5.jpg"/><Relationship Id="rId10" Type="http://schemas.openxmlformats.org/officeDocument/2006/relationships/image" Target="../media/image26.jp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jp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" y="0"/>
            <a:ext cx="1219132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48"/>
            <a:ext cx="6768340" cy="9661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247243" y="82638"/>
            <a:ext cx="1938174" cy="1392091"/>
            <a:chOff x="10247243" y="23004"/>
            <a:chExt cx="1938174" cy="1392091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D54C46B-23B0-46C6-B6C6-43C142D185A8}"/>
              </a:ext>
            </a:extLst>
          </p:cNvPr>
          <p:cNvSpPr txBox="1"/>
          <p:nvPr/>
        </p:nvSpPr>
        <p:spPr>
          <a:xfrm>
            <a:off x="0" y="638927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679302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 ЦЕЛЕЙ И ЗАДАЧ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СТАВРОПОЛЬСКОГО КРАЯ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23886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10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6679" y="2814860"/>
            <a:ext cx="7132150" cy="872454"/>
            <a:chOff x="324095" y="5324129"/>
            <a:chExt cx="8992757" cy="87245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84675" y="5632709"/>
              <a:ext cx="8932177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b="1" dirty="0" smtClean="0"/>
                <a:t>Продвижение российского образования и русского языка через:</a:t>
              </a:r>
              <a:endParaRPr lang="ru-RU" b="1" dirty="0"/>
            </a:p>
          </p:txBody>
        </p:sp>
      </p:grpSp>
      <p:pic>
        <p:nvPicPr>
          <p:cNvPr id="49" name="Picture 3" descr="C:\Users\cheshenko_tm\Desktop\международ сотру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08" y="1732331"/>
            <a:ext cx="3782572" cy="27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307664"/>
            <a:ext cx="3520440" cy="1980248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5719878" y="1772515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987050" y="3903086"/>
            <a:ext cx="7744740" cy="396000"/>
            <a:chOff x="517660" y="5250891"/>
            <a:chExt cx="7744740" cy="39600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517660" y="5250891"/>
              <a:ext cx="7744740" cy="39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536575" algn="just">
                <a:lnSpc>
                  <a:spcPts val="1600"/>
                </a:lnSpc>
              </a:pPr>
              <a:r>
                <a:rPr lang="ru-RU" sz="1600" b="1" dirty="0" smtClean="0">
                  <a:solidFill>
                    <a:srgbClr val="002060"/>
                  </a:solidFill>
                </a:rPr>
                <a:t>38 иностранных граждан обучаются в подведомственных образовательных организациях высшего образования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5281261"/>
              <a:ext cx="299260" cy="29926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987050" y="4576459"/>
            <a:ext cx="7989600" cy="505523"/>
            <a:chOff x="517659" y="5595491"/>
            <a:chExt cx="7989600" cy="50552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D26A4A46-FCEE-4F41-82F0-9FA8EB24DAF4}"/>
                </a:ext>
              </a:extLst>
            </p:cNvPr>
            <p:cNvSpPr/>
            <p:nvPr/>
          </p:nvSpPr>
          <p:spPr>
            <a:xfrm>
              <a:off x="517659" y="5595491"/>
              <a:ext cx="7989600" cy="50552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446088" lvl="0" algn="just">
                <a:lnSpc>
                  <a:spcPts val="1600"/>
                </a:lnSpc>
              </a:pPr>
              <a:r>
                <a:rPr lang="ru-RU" sz="1600" b="1" dirty="0" smtClean="0">
                  <a:solidFill>
                    <a:srgbClr val="002060"/>
                  </a:solidFill>
                </a:rPr>
                <a:t>500 мигрантов сдали экзамен на владение русским языком, знание истории основ законодательства Российской Федерации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DC5F5FF6-838F-48B7-A170-FA68257A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5690867"/>
              <a:ext cx="299260" cy="29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C:\Users\cheshenko_tm\Desktop\инвалиды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66" y="4540145"/>
            <a:ext cx="2733051" cy="18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cheshenko_tm\Desktop\защита дет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57" y="2424875"/>
            <a:ext cx="3681624" cy="21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детей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11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Равнобедренный треугольник 73"/>
          <p:cNvSpPr/>
          <p:nvPr/>
        </p:nvSpPr>
        <p:spPr>
          <a:xfrm>
            <a:off x="6371512" y="2103410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9178" y="2008590"/>
            <a:ext cx="7132150" cy="720000"/>
            <a:chOff x="324095" y="5324129"/>
            <a:chExt cx="8992757" cy="72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24095" y="5324129"/>
              <a:ext cx="8992757" cy="7200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84772" y="5418949"/>
              <a:ext cx="8721076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В рамках регионального проекта «Современная школа» национального проекта «Образование»</a:t>
              </a:r>
              <a:endParaRPr lang="ru-RU" sz="1600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8897" y="3716064"/>
            <a:ext cx="8247127" cy="830997"/>
            <a:chOff x="517659" y="5595492"/>
            <a:chExt cx="7989600" cy="83099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D26A4A46-FCEE-4F41-82F0-9FA8EB24DAF4}"/>
                </a:ext>
              </a:extLst>
            </p:cNvPr>
            <p:cNvSpPr/>
            <p:nvPr/>
          </p:nvSpPr>
          <p:spPr>
            <a:xfrm>
              <a:off x="517659" y="5595492"/>
              <a:ext cx="7989600" cy="83099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361950" lvl="0" algn="just"/>
              <a:r>
                <a:rPr lang="ru-RU" sz="1600" b="1" dirty="0" smtClean="0">
                  <a:solidFill>
                    <a:srgbClr val="002060"/>
                  </a:solidFill>
                </a:rPr>
                <a:t>Оказано не менее 30 тысяч услуг психолого-педагогической, методической и консультационной помощи родителям (законным представителям) детей Ставропольского края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DC5F5FF6-838F-48B7-A170-FA68257A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5861360"/>
              <a:ext cx="299260" cy="29926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48898" y="2807834"/>
            <a:ext cx="8427270" cy="828000"/>
            <a:chOff x="517660" y="5250891"/>
            <a:chExt cx="7744740" cy="82800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517660" y="5250891"/>
              <a:ext cx="7744740" cy="82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446088" indent="1588" algn="just">
                <a:lnSpc>
                  <a:spcPts val="1700"/>
                </a:lnSpc>
              </a:pPr>
              <a:r>
                <a:rPr lang="ru-RU" sz="1600" b="1" dirty="0">
                  <a:solidFill>
                    <a:srgbClr val="002060"/>
                  </a:solidFill>
                </a:rPr>
                <a:t>О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бновлена материально-техническая база двух организаций, осуществляющих образовательную деятельность исключительно по адаптивным основным общеобразовательным программам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25" y="5556927"/>
              <a:ext cx="299260" cy="29926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9178" y="4660058"/>
            <a:ext cx="7132150" cy="720000"/>
            <a:chOff x="324095" y="5324129"/>
            <a:chExt cx="8992757" cy="72000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24095" y="5324129"/>
              <a:ext cx="8992757" cy="7200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99258" y="5528958"/>
              <a:ext cx="87210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Помощь педагогам муниципальных школ оказывают:</a:t>
              </a:r>
              <a:endParaRPr lang="ru-RU" sz="1600" b="1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48897" y="6074181"/>
            <a:ext cx="7989600" cy="584775"/>
            <a:chOff x="647378" y="5548108"/>
            <a:chExt cx="7989600" cy="584775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D26A4A46-FCEE-4F41-82F0-9FA8EB24DAF4}"/>
                </a:ext>
              </a:extLst>
            </p:cNvPr>
            <p:cNvSpPr/>
            <p:nvPr/>
          </p:nvSpPr>
          <p:spPr>
            <a:xfrm>
              <a:off x="647378" y="5548108"/>
              <a:ext cx="7989600" cy="58477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361950" lvl="0" indent="-1588" algn="just"/>
              <a:r>
                <a:rPr lang="ru-RU" sz="1600" b="1" dirty="0" smtClean="0">
                  <a:solidFill>
                    <a:srgbClr val="002060"/>
                  </a:solidFill>
                </a:rPr>
                <a:t>20 ресурсных консультационных центров для родителей, созданных на базе государственных образовательных организаций края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DC5F5FF6-838F-48B7-A170-FA68257A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85" y="5686587"/>
              <a:ext cx="299260" cy="299260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48897" y="5459646"/>
            <a:ext cx="7744740" cy="522000"/>
            <a:chOff x="-101115" y="5282440"/>
            <a:chExt cx="7744740" cy="522000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-101115" y="5282440"/>
              <a:ext cx="7744740" cy="52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447675" indent="1588" algn="just"/>
              <a:r>
                <a:rPr lang="ru-RU" sz="1600" b="1" dirty="0" smtClean="0">
                  <a:solidFill>
                    <a:srgbClr val="002060"/>
                  </a:solidFill>
                </a:rPr>
                <a:t>15 ресурсных информационно-методических центров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" y="5432559"/>
              <a:ext cx="299260" cy="299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02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cheshenko_tm\Desktop\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8" y="2255243"/>
            <a:ext cx="3188869" cy="26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учителей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12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Равнобедренный треугольник 73"/>
          <p:cNvSpPr/>
          <p:nvPr/>
        </p:nvSpPr>
        <p:spPr>
          <a:xfrm>
            <a:off x="6922100" y="1984908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872009" y="1974814"/>
            <a:ext cx="5452282" cy="720000"/>
            <a:chOff x="324095" y="5324129"/>
            <a:chExt cx="8992757" cy="72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24095" y="5324129"/>
              <a:ext cx="8992757" cy="7200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84772" y="5418949"/>
              <a:ext cx="8721076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Педагогические работники организаций, реализующие дополнительные образовательные программы</a:t>
              </a:r>
              <a:endParaRPr lang="ru-RU" sz="16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872009" y="2729745"/>
            <a:ext cx="5454000" cy="720000"/>
            <a:chOff x="328543" y="4234790"/>
            <a:chExt cx="9014382" cy="72591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28543" y="4234790"/>
              <a:ext cx="9014382" cy="725917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8543" y="4335644"/>
              <a:ext cx="8963634" cy="31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Педагогические работники общеобразовательных организаций</a:t>
              </a:r>
              <a:endParaRPr lang="ru-RU" sz="1600" b="1" i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879101" y="3484682"/>
            <a:ext cx="5454000" cy="720000"/>
            <a:chOff x="324095" y="5324129"/>
            <a:chExt cx="8992757" cy="720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24095" y="5324129"/>
              <a:ext cx="8992757" cy="7200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84772" y="5418949"/>
              <a:ext cx="87210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Педагогические работники дошкольных образовательных организаций</a:t>
              </a:r>
              <a:endParaRPr lang="ru-RU" sz="16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879100" y="4238824"/>
            <a:ext cx="6507248" cy="724551"/>
            <a:chOff x="328543" y="4229054"/>
            <a:chExt cx="9025330" cy="91313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28543" y="4234790"/>
              <a:ext cx="9014382" cy="907397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90239" y="4229054"/>
              <a:ext cx="8963634" cy="53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Преподаватели и мастера производственного обучения профессиональных организаций, осуществляющих образовательную деятельность по образовательным программам СПО</a:t>
              </a:r>
              <a:endParaRPr lang="ru-RU" sz="1600" b="1" i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39978" y="3301014"/>
            <a:ext cx="11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0" y="2379059"/>
            <a:ext cx="691578" cy="235786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7054" y="5012570"/>
            <a:ext cx="117566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185738" fontAlgn="ctr"/>
            <a:r>
              <a:rPr lang="ru-RU" sz="1600" b="1" i="1" dirty="0" smtClean="0">
                <a:solidFill>
                  <a:srgbClr val="223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программы «Земский учитель» в 2021 году в сельские школы и школы городов с населением до 50 тысяч человек Будет принято семь учителей.</a:t>
            </a:r>
          </a:p>
          <a:p>
            <a:pPr marL="263525" indent="185738" fontAlgn="ctr"/>
            <a:r>
              <a:rPr lang="ru-RU" sz="1600" b="1" i="1" dirty="0" smtClean="0">
                <a:solidFill>
                  <a:srgbClr val="223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исполнение поручений Президента Российской Федерации В.В. Путина педагогическим работникам государственных и муниципальных общеобразовательных организаций края с 1 сентября 2020 г. за счет средств федерального бюджета выплачивается ежемесячное денежное вознаграждение в размере 5 000 рублей. При этом все действовавшие выплаты за классное руководство за счет средств краевого бюджета сохранены в полном объеме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проекты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13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29" y="1568961"/>
            <a:ext cx="2671069" cy="220992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73724" y="2096605"/>
            <a:ext cx="9254324" cy="2736000"/>
            <a:chOff x="324095" y="5324129"/>
            <a:chExt cx="8992757" cy="87245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141895" y="5753930"/>
              <a:ext cx="198351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Современная школа</a:t>
              </a:r>
              <a:endParaRPr lang="ru-RU" sz="1600" b="1" dirty="0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00C7787-87E1-4EDE-B0D5-A50E084D20DD}"/>
              </a:ext>
            </a:extLst>
          </p:cNvPr>
          <p:cNvSpPr/>
          <p:nvPr/>
        </p:nvSpPr>
        <p:spPr>
          <a:xfrm>
            <a:off x="3407257" y="2141063"/>
            <a:ext cx="6197800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539750" algn="just">
              <a:lnSpc>
                <a:spcPts val="1400"/>
              </a:lnSpc>
            </a:pPr>
            <a:r>
              <a:rPr lang="ru-RU" sz="1600" b="1" dirty="0">
                <a:solidFill>
                  <a:srgbClr val="002060"/>
                </a:solidFill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</a:rPr>
              <a:t>оздание 54 центров образования естественнонаучной и технологической направленности «Точка роста»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00C7787-87E1-4EDE-B0D5-A50E084D20DD}"/>
              </a:ext>
            </a:extLst>
          </p:cNvPr>
          <p:cNvSpPr/>
          <p:nvPr/>
        </p:nvSpPr>
        <p:spPr>
          <a:xfrm>
            <a:off x="3407257" y="2581278"/>
            <a:ext cx="6197800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539750" indent="1588" algn="just">
              <a:lnSpc>
                <a:spcPts val="1400"/>
              </a:lnSpc>
            </a:pPr>
            <a:r>
              <a:rPr lang="ru-RU" sz="1600" b="1" dirty="0">
                <a:solidFill>
                  <a:srgbClr val="002060"/>
                </a:solidFill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</a:rPr>
              <a:t>бновление материально-технической базы 2-х коррекционных школ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1A8B2FD-7CC4-4632-BE51-4C5C302B4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41" y="2180404"/>
            <a:ext cx="299260" cy="2992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91A8B2FD-7CC4-4632-BE51-4C5C302B4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41" y="2637998"/>
            <a:ext cx="299260" cy="2992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407257" y="3038443"/>
            <a:ext cx="6120791" cy="396000"/>
            <a:chOff x="3407257" y="2901283"/>
            <a:chExt cx="6120791" cy="39600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3407257" y="2901283"/>
              <a:ext cx="6120791" cy="39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539750" algn="just">
                <a:lnSpc>
                  <a:spcPts val="1400"/>
                </a:lnSpc>
              </a:pPr>
              <a:r>
                <a:rPr lang="ru-RU" sz="1600" b="1" dirty="0">
                  <a:solidFill>
                    <a:srgbClr val="002060"/>
                  </a:solidFill>
                </a:rPr>
                <a:t>С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оздание центра непрерывного повышения профессионального мастерства педагогических работников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711" y="2947211"/>
              <a:ext cx="299260" cy="29926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407257" y="3500476"/>
            <a:ext cx="5873903" cy="396000"/>
            <a:chOff x="3407257" y="3244444"/>
            <a:chExt cx="5873903" cy="396000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3407257" y="3244444"/>
              <a:ext cx="5873903" cy="39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539750" algn="just">
                <a:lnSpc>
                  <a:spcPts val="1400"/>
                </a:lnSpc>
              </a:pPr>
              <a:r>
                <a:rPr lang="ru-RU" sz="1600" b="1" dirty="0">
                  <a:solidFill>
                    <a:srgbClr val="002060"/>
                  </a:solidFill>
                </a:rPr>
                <a:t>С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троительство школ в г. Михайловске (1002 места), г. Пятигорск (252 места), 2-х школ в г. Кисловодск (116 мест)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941" y="3296063"/>
              <a:ext cx="299260" cy="29926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3724" y="5125503"/>
            <a:ext cx="9331333" cy="864000"/>
            <a:chOff x="273724" y="4010394"/>
            <a:chExt cx="9331333" cy="864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73724" y="4010394"/>
              <a:ext cx="9331333" cy="864000"/>
              <a:chOff x="273724" y="4010394"/>
              <a:chExt cx="9331333" cy="864000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73724" y="4010394"/>
                <a:ext cx="9331333" cy="864000"/>
                <a:chOff x="273724" y="3798176"/>
                <a:chExt cx="9331333" cy="864000"/>
              </a:xfrm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273724" y="3798176"/>
                  <a:ext cx="9254324" cy="864000"/>
                  <a:chOff x="324095" y="5324129"/>
                  <a:chExt cx="8992757" cy="872454"/>
                </a:xfrm>
              </p:grpSpPr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324095" y="5324129"/>
                    <a:ext cx="8992757" cy="872454"/>
                  </a:xfrm>
                  <a:prstGeom prst="rect">
                    <a:avLst/>
                  </a:prstGeom>
                  <a:gradFill>
                    <a:gsLst>
                      <a:gs pos="84000">
                        <a:schemeClr val="bg1"/>
                      </a:gs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80D4A12E-6861-4135-A142-7A8A5158E73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8910" y="5611421"/>
                    <a:ext cx="2230151" cy="1671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lnSpc>
                        <a:spcPts val="1700"/>
                      </a:lnSpc>
                      <a:spcAft>
                        <a:spcPts val="600"/>
                      </a:spcAft>
                    </a:pPr>
                    <a:r>
                      <a:rPr lang="ru-RU" sz="1600" b="1" dirty="0" smtClean="0"/>
                      <a:t>Успех каждого ребенка</a:t>
                    </a:r>
                    <a:endParaRPr lang="ru-RU" sz="1600" b="1" dirty="0"/>
                  </a:p>
                </p:txBody>
              </p:sp>
            </p:grpSp>
            <p:sp>
              <p:nvSpPr>
                <p:cNvPr id="65" name="Прямоугольник 64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407257" y="3839767"/>
                  <a:ext cx="6197800" cy="36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>
                    <a:lnSpc>
                      <a:spcPts val="1400"/>
                    </a:lnSpc>
                  </a:pP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Ремонт 26 спортивных залов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Прямоугольник 65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407257" y="4248199"/>
                  <a:ext cx="6197800" cy="36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>
                    <a:lnSpc>
                      <a:spcPts val="1400"/>
                    </a:lnSpc>
                  </a:pPr>
                  <a:r>
                    <a:rPr lang="ru-RU" sz="1600" b="1" dirty="0">
                      <a:solidFill>
                        <a:srgbClr val="002060"/>
                      </a:solidFill>
                    </a:rPr>
                    <a:t>С</a:t>
                  </a: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оздание 26 спортивных клубов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67" name="Рисунок 66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5711" y="3870137"/>
                  <a:ext cx="299260" cy="299260"/>
                </a:xfrm>
                <a:prstGeom prst="rect">
                  <a:avLst/>
                </a:prstGeom>
              </p:spPr>
            </p:pic>
            <p:pic>
              <p:nvPicPr>
                <p:cNvPr id="68" name="Рисунок 67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5711" y="4288707"/>
                  <a:ext cx="299260" cy="299260"/>
                </a:xfrm>
                <a:prstGeom prst="rect">
                  <a:avLst/>
                </a:prstGeom>
              </p:spPr>
            </p:pic>
          </p:grp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xmlns="" id="{84B3E524-F9EB-4119-992C-B64D24658C7B}"/>
                  </a:ext>
                </a:extLst>
              </p:cNvPr>
              <p:cNvSpPr/>
              <p:nvPr/>
            </p:nvSpPr>
            <p:spPr>
              <a:xfrm>
                <a:off x="344190" y="4065783"/>
                <a:ext cx="768049" cy="7668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3" name="Picture 3" descr="Z:\ОБЩИЕ ДОКУМЕНТЫ\Дечева\Нацпроект\Коорд совет по НП Образование\Доклад и презентация\Картинки\Успех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69" y="4182783"/>
              <a:ext cx="533690" cy="53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84B3E524-F9EB-4119-992C-B64D24658C7B}"/>
              </a:ext>
            </a:extLst>
          </p:cNvPr>
          <p:cNvSpPr/>
          <p:nvPr/>
        </p:nvSpPr>
        <p:spPr>
          <a:xfrm>
            <a:off x="319528" y="3143945"/>
            <a:ext cx="768049" cy="76680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Picture 2" descr="Z:\ОБЩИЕ ДОКУМЕНТЫ\Дечева\Нацпроект\Коорд совет по НП Образование\Доклад и презентация\Картинки\СШ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4" y="3261571"/>
            <a:ext cx="535860" cy="5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00C7787-87E1-4EDE-B0D5-A50E084D20DD}"/>
              </a:ext>
            </a:extLst>
          </p:cNvPr>
          <p:cNvSpPr/>
          <p:nvPr/>
        </p:nvSpPr>
        <p:spPr>
          <a:xfrm>
            <a:off x="3407257" y="3978533"/>
            <a:ext cx="6681108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539750" algn="just">
              <a:lnSpc>
                <a:spcPts val="14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Оказание услуг психолого-педагогической, методической и консультационной помощи родителям (законным представителям)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1A8B2FD-7CC4-4632-BE51-4C5C302B4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15" y="4026903"/>
            <a:ext cx="322596" cy="29926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00C7787-87E1-4EDE-B0D5-A50E084D20DD}"/>
              </a:ext>
            </a:extLst>
          </p:cNvPr>
          <p:cNvSpPr/>
          <p:nvPr/>
        </p:nvSpPr>
        <p:spPr>
          <a:xfrm>
            <a:off x="3404793" y="4430671"/>
            <a:ext cx="6681108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539750">
              <a:lnSpc>
                <a:spcPts val="14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Реализация программы «Школа проемных родителей»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1A8B2FD-7CC4-4632-BE51-4C5C302B4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91" y="4471179"/>
            <a:ext cx="322596" cy="2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проекты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14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29" y="1568961"/>
            <a:ext cx="2671069" cy="220992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3724" y="2391906"/>
            <a:ext cx="9331333" cy="864000"/>
            <a:chOff x="273724" y="2510778"/>
            <a:chExt cx="9331333" cy="864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73724" y="2510778"/>
              <a:ext cx="9331333" cy="864000"/>
              <a:chOff x="273724" y="4010394"/>
              <a:chExt cx="9331333" cy="864000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73724" y="4010394"/>
                <a:ext cx="9331333" cy="864000"/>
                <a:chOff x="273724" y="3798176"/>
                <a:chExt cx="9331333" cy="864000"/>
              </a:xfrm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273724" y="3798176"/>
                  <a:ext cx="9254324" cy="864000"/>
                  <a:chOff x="324095" y="5324129"/>
                  <a:chExt cx="8992757" cy="872454"/>
                </a:xfrm>
              </p:grpSpPr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324095" y="5324129"/>
                    <a:ext cx="8992757" cy="872454"/>
                  </a:xfrm>
                  <a:prstGeom prst="rect">
                    <a:avLst/>
                  </a:prstGeom>
                  <a:gradFill>
                    <a:gsLst>
                      <a:gs pos="84000">
                        <a:schemeClr val="bg1"/>
                      </a:gs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80D4A12E-6861-4135-A142-7A8A5158E73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8910" y="5511795"/>
                    <a:ext cx="2230151" cy="533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lnSpc>
                        <a:spcPts val="1700"/>
                      </a:lnSpc>
                      <a:spcAft>
                        <a:spcPts val="600"/>
                      </a:spcAft>
                    </a:pPr>
                    <a:r>
                      <a:rPr lang="ru-RU" sz="1600" b="1" dirty="0" smtClean="0"/>
                      <a:t>Цифровая образовательная среда</a:t>
                    </a:r>
                    <a:endParaRPr lang="ru-RU" sz="1600" b="1" dirty="0"/>
                  </a:p>
                </p:txBody>
              </p:sp>
            </p:grpSp>
            <p:sp>
              <p:nvSpPr>
                <p:cNvPr id="65" name="Прямоугольник 64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407257" y="3839767"/>
                  <a:ext cx="6197800" cy="39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 algn="just">
                    <a:lnSpc>
                      <a:spcPts val="1400"/>
                    </a:lnSpc>
                  </a:pP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Поставка компьютерного оборудования в 67 образовательных организаций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Прямоугольник 65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407257" y="4248199"/>
                  <a:ext cx="6197800" cy="36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 algn="just">
                    <a:lnSpc>
                      <a:spcPts val="1400"/>
                    </a:lnSpc>
                  </a:pP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Дополнительное профессиональное образование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67" name="Рисунок 66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5711" y="3888137"/>
                  <a:ext cx="299260" cy="299260"/>
                </a:xfrm>
                <a:prstGeom prst="rect">
                  <a:avLst/>
                </a:prstGeom>
              </p:spPr>
            </p:pic>
            <p:pic>
              <p:nvPicPr>
                <p:cNvPr id="68" name="Рисунок 67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5711" y="4288707"/>
                  <a:ext cx="299260" cy="299260"/>
                </a:xfrm>
                <a:prstGeom prst="rect">
                  <a:avLst/>
                </a:prstGeom>
              </p:spPr>
            </p:pic>
          </p:grp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xmlns="" id="{84B3E524-F9EB-4119-992C-B64D24658C7B}"/>
                  </a:ext>
                </a:extLst>
              </p:cNvPr>
              <p:cNvSpPr/>
              <p:nvPr/>
            </p:nvSpPr>
            <p:spPr>
              <a:xfrm>
                <a:off x="344190" y="4065783"/>
                <a:ext cx="768049" cy="7668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0" name="Picture 5" descr="Z:\ОБЩИЕ ДОКУМЕНТЫ\Дечева\Нацпроект\Коорд совет по НП Образование\Доклад и презентация\Картинки\ЦОС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89" y="2744801"/>
              <a:ext cx="51846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279820" y="3441754"/>
            <a:ext cx="9316919" cy="864000"/>
            <a:chOff x="279820" y="3614154"/>
            <a:chExt cx="9316919" cy="86400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79820" y="3614154"/>
              <a:ext cx="9316919" cy="864000"/>
              <a:chOff x="273724" y="4010394"/>
              <a:chExt cx="9316919" cy="864000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273724" y="4010394"/>
                <a:ext cx="9316919" cy="864000"/>
                <a:chOff x="273724" y="3798176"/>
                <a:chExt cx="9316919" cy="864000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273724" y="3798176"/>
                  <a:ext cx="9254324" cy="864000"/>
                  <a:chOff x="324095" y="5324129"/>
                  <a:chExt cx="8992757" cy="872454"/>
                </a:xfrm>
              </p:grpSpPr>
              <p:sp>
                <p:nvSpPr>
                  <p:cNvPr id="86" name="Прямоугольник 85"/>
                  <p:cNvSpPr/>
                  <p:nvPr/>
                </p:nvSpPr>
                <p:spPr>
                  <a:xfrm>
                    <a:off x="324095" y="5324129"/>
                    <a:ext cx="8992757" cy="872454"/>
                  </a:xfrm>
                  <a:prstGeom prst="rect">
                    <a:avLst/>
                  </a:prstGeom>
                  <a:gradFill>
                    <a:gsLst>
                      <a:gs pos="84000">
                        <a:schemeClr val="bg1"/>
                      </a:gs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80D4A12E-6861-4135-A142-7A8A5158E73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8910" y="5511795"/>
                    <a:ext cx="2230151" cy="533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lnSpc>
                        <a:spcPts val="1700"/>
                      </a:lnSpc>
                      <a:spcAft>
                        <a:spcPts val="600"/>
                      </a:spcAft>
                    </a:pPr>
                    <a:r>
                      <a:rPr lang="ru-RU" sz="1600" b="1" dirty="0" smtClean="0"/>
                      <a:t>Молодые профессионалы</a:t>
                    </a:r>
                    <a:endParaRPr lang="ru-RU" sz="1600" b="1" dirty="0"/>
                  </a:p>
                </p:txBody>
              </p:sp>
            </p:grpSp>
            <p:sp>
              <p:nvSpPr>
                <p:cNvPr id="70" name="Прямоугольник 69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392843" y="3948965"/>
                  <a:ext cx="6197800" cy="57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 algn="just">
                    <a:lnSpc>
                      <a:spcPts val="1400"/>
                    </a:lnSpc>
                  </a:pP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Открытие мастерских по компетенциям: «Ветеринария», «Биотехнология», «Агрономия» и «Механизация сельскохозяйственных машин и оборудования»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72" name="Рисунок 71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5711" y="4091433"/>
                  <a:ext cx="299260" cy="299260"/>
                </a:xfrm>
                <a:prstGeom prst="rect">
                  <a:avLst/>
                </a:prstGeom>
              </p:spPr>
            </p:pic>
          </p:grp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xmlns="" id="{84B3E524-F9EB-4119-992C-B64D24658C7B}"/>
                  </a:ext>
                </a:extLst>
              </p:cNvPr>
              <p:cNvSpPr/>
              <p:nvPr/>
            </p:nvSpPr>
            <p:spPr>
              <a:xfrm>
                <a:off x="344190" y="4065783"/>
                <a:ext cx="768049" cy="7668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8" name="Picture 6" descr="Z:\ОБЩИЕ ДОКУМЕНТЫ\Дечева\Нацпроект\Коорд совет по НП Образование\Доклад и презентация\Картинки\МП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78" y="3834834"/>
              <a:ext cx="496208" cy="493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/>
          <p:cNvGrpSpPr/>
          <p:nvPr/>
        </p:nvGrpSpPr>
        <p:grpSpPr>
          <a:xfrm>
            <a:off x="285916" y="4487734"/>
            <a:ext cx="9316919" cy="864000"/>
            <a:chOff x="273724" y="4010394"/>
            <a:chExt cx="9316919" cy="86400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273724" y="4010394"/>
              <a:ext cx="9316919" cy="864000"/>
              <a:chOff x="273724" y="3798176"/>
              <a:chExt cx="9316919" cy="864000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273724" y="3798176"/>
                <a:ext cx="9254324" cy="864000"/>
                <a:chOff x="324095" y="5324129"/>
                <a:chExt cx="8992757" cy="872454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>
                  <a:off x="324095" y="5324129"/>
                  <a:ext cx="8992757" cy="872454"/>
                </a:xfrm>
                <a:prstGeom prst="rect">
                  <a:avLst/>
                </a:prstGeom>
                <a:gradFill>
                  <a:gsLst>
                    <a:gs pos="84000">
                      <a:schemeClr val="bg1"/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xmlns="" id="{80D4A12E-6861-4135-A142-7A8A5158E73A}"/>
                    </a:ext>
                  </a:extLst>
                </p:cNvPr>
                <p:cNvSpPr txBox="1"/>
                <p:nvPr/>
              </p:nvSpPr>
              <p:spPr>
                <a:xfrm>
                  <a:off x="1138910" y="5439698"/>
                  <a:ext cx="2230151" cy="6820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ts val="1500"/>
                    </a:lnSpc>
                    <a:spcAft>
                      <a:spcPts val="600"/>
                    </a:spcAft>
                  </a:pPr>
                  <a:r>
                    <a:rPr lang="ru-RU" sz="1600" b="1" dirty="0" smtClean="0"/>
                    <a:t>Патриотическое воспитание граждан Российской Федерации</a:t>
                  </a:r>
                  <a:endParaRPr lang="ru-RU" sz="1600" b="1" dirty="0"/>
                </a:p>
              </p:txBody>
            </p:sp>
          </p:grpSp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xmlns="" id="{800C7787-87E1-4EDE-B0D5-A50E084D20DD}"/>
                  </a:ext>
                </a:extLst>
              </p:cNvPr>
              <p:cNvSpPr/>
              <p:nvPr/>
            </p:nvSpPr>
            <p:spPr>
              <a:xfrm>
                <a:off x="3392843" y="4003829"/>
                <a:ext cx="6197800" cy="432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20320" rIns="30480" bIns="20320" numCol="1" spcCol="1270" anchor="ctr" anchorCtr="0">
                <a:noAutofit/>
              </a:bodyPr>
              <a:lstStyle/>
              <a:p>
                <a:pPr marL="539750" algn="just">
                  <a:lnSpc>
                    <a:spcPts val="1400"/>
                  </a:lnSpc>
                </a:pPr>
                <a:r>
                  <a:rPr lang="ru-RU" sz="1600" b="1" dirty="0" smtClean="0">
                    <a:solidFill>
                      <a:srgbClr val="002060"/>
                    </a:solidFill>
                  </a:rPr>
                  <a:t>Внедрение в школы края 416 ставок советников директоров по воспитательной работе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91A8B2FD-7CC4-4632-BE51-4C5C302B4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711" y="4064001"/>
                <a:ext cx="299260" cy="299260"/>
              </a:xfrm>
              <a:prstGeom prst="rect">
                <a:avLst/>
              </a:prstGeom>
            </p:spPr>
          </p:pic>
        </p:grp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44190" y="4065783"/>
              <a:ext cx="768049" cy="7668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9" name="Picture 2" descr="https://www.culture.ru/storage/images/9edff6b93fe8419655315807c6f766e9/f27a680561960de491e1916ae489c85b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3" y="4708968"/>
            <a:ext cx="5757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73724" y="5557878"/>
            <a:ext cx="9316919" cy="1152000"/>
            <a:chOff x="273724" y="5557878"/>
            <a:chExt cx="9316919" cy="1152000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273724" y="5557878"/>
              <a:ext cx="9316919" cy="1152000"/>
              <a:chOff x="273724" y="4010399"/>
              <a:chExt cx="9316919" cy="1152000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273724" y="4010399"/>
                <a:ext cx="9316919" cy="1152000"/>
                <a:chOff x="273724" y="3798181"/>
                <a:chExt cx="9316919" cy="1152000"/>
              </a:xfrm>
            </p:grpSpPr>
            <p:grpSp>
              <p:nvGrpSpPr>
                <p:cNvPr id="103" name="Группа 102"/>
                <p:cNvGrpSpPr/>
                <p:nvPr/>
              </p:nvGrpSpPr>
              <p:grpSpPr>
                <a:xfrm>
                  <a:off x="273724" y="3798181"/>
                  <a:ext cx="9254324" cy="1152000"/>
                  <a:chOff x="324095" y="5324129"/>
                  <a:chExt cx="8992757" cy="1163271"/>
                </a:xfrm>
              </p:grpSpPr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324095" y="5324129"/>
                    <a:ext cx="8992757" cy="1163271"/>
                  </a:xfrm>
                  <a:prstGeom prst="rect">
                    <a:avLst/>
                  </a:prstGeom>
                  <a:gradFill>
                    <a:gsLst>
                      <a:gs pos="84000">
                        <a:schemeClr val="bg1"/>
                      </a:gs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/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xmlns="" id="{80D4A12E-6861-4135-A142-7A8A5158E73A}"/>
                      </a:ext>
                    </a:extLst>
                  </p:cNvPr>
                  <p:cNvSpPr txBox="1"/>
                  <p:nvPr/>
                </p:nvSpPr>
                <p:spPr>
                  <a:xfrm>
                    <a:off x="1138910" y="5368610"/>
                    <a:ext cx="2230151" cy="11158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lnSpc>
                        <a:spcPts val="1300"/>
                      </a:lnSpc>
                      <a:spcAft>
                        <a:spcPts val="600"/>
                      </a:spcAft>
                    </a:pPr>
                    <a:r>
                      <a:rPr lang="ru-RU" sz="1600" b="1" dirty="0" smtClean="0"/>
                      <a:t>Содействие занятости женщин-создание условий для дошкольного образования детей в возрасте до трех лет</a:t>
                    </a:r>
                    <a:endParaRPr lang="ru-RU" sz="1600" b="1" dirty="0"/>
                  </a:p>
                </p:txBody>
              </p:sp>
            </p:grpSp>
            <p:sp>
              <p:nvSpPr>
                <p:cNvPr id="104" name="Прямоугольник 103">
                  <a:extLst>
                    <a:ext uri="{FF2B5EF4-FFF2-40B4-BE49-F238E27FC236}">
                      <a16:creationId xmlns:a16="http://schemas.microsoft.com/office/drawing/2014/main" xmlns="" id="{800C7787-87E1-4EDE-B0D5-A50E084D20DD}"/>
                    </a:ext>
                  </a:extLst>
                </p:cNvPr>
                <p:cNvSpPr/>
                <p:nvPr/>
              </p:nvSpPr>
              <p:spPr>
                <a:xfrm>
                  <a:off x="3392843" y="4158181"/>
                  <a:ext cx="6197800" cy="432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20320" rIns="30480" bIns="20320" numCol="1" spcCol="1270" anchor="ctr" anchorCtr="0">
                  <a:noAutofit/>
                </a:bodyPr>
                <a:lstStyle/>
                <a:p>
                  <a:pPr marL="539750" algn="just">
                    <a:lnSpc>
                      <a:spcPts val="1400"/>
                    </a:lnSpc>
                  </a:pPr>
                  <a:r>
                    <a:rPr lang="ru-RU" sz="1600" b="1" dirty="0" smtClean="0">
                      <a:solidFill>
                        <a:srgbClr val="002060"/>
                      </a:solidFill>
                    </a:rPr>
                    <a:t>Создание 1815 мест для детей дошкольного возраста за счет открытия 14 дошкольных образовательных организаций</a:t>
                  </a:r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105" name="Рисунок 104">
                  <a:extLst>
                    <a:ext uri="{FF2B5EF4-FFF2-40B4-BE49-F238E27FC236}">
                      <a16:creationId xmlns:a16="http://schemas.microsoft.com/office/drawing/2014/main" xmlns="" id="{91A8B2FD-7CC4-4632-BE51-4C5C302B4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2941" y="4220285"/>
                  <a:ext cx="299260" cy="299260"/>
                </a:xfrm>
                <a:prstGeom prst="rect">
                  <a:avLst/>
                </a:prstGeom>
              </p:spPr>
            </p:pic>
          </p:grp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xmlns="" id="{84B3E524-F9EB-4119-992C-B64D24658C7B}"/>
                  </a:ext>
                </a:extLst>
              </p:cNvPr>
              <p:cNvSpPr/>
              <p:nvPr/>
            </p:nvSpPr>
            <p:spPr>
              <a:xfrm>
                <a:off x="344190" y="4194810"/>
                <a:ext cx="768049" cy="7668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8" name="Picture 2" descr="https://storage.myseldon.com/news_pict_81/818CFDCB0D3E13F499DBF2A2EBD7A65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30" y="5881965"/>
              <a:ext cx="557738" cy="51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1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cheshenko_tm\Desktop\Д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18" y="2849342"/>
            <a:ext cx="4353382" cy="31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664481" y="1737505"/>
            <a:ext cx="3936719" cy="42607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4536612"/>
              </p:ext>
            </p:extLst>
          </p:nvPr>
        </p:nvGraphicFramePr>
        <p:xfrm>
          <a:off x="230231" y="2563063"/>
          <a:ext cx="8216345" cy="372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222" y="6467982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2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0605" y="3134859"/>
            <a:ext cx="88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521" y="4224831"/>
            <a:ext cx="105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96,52%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605" y="5297852"/>
            <a:ext cx="887276" cy="55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1815 мест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3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C:\Users\cheshenko_tm\Desktop\Общ об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87" y="4257944"/>
            <a:ext cx="3454124" cy="21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23" y="1984640"/>
            <a:ext cx="4634703" cy="2464181"/>
          </a:xfrm>
          <a:prstGeom prst="rect">
            <a:avLst/>
          </a:prstGeom>
        </p:spPr>
      </p:pic>
      <p:sp>
        <p:nvSpPr>
          <p:cNvPr id="27" name="Равнобедренный треугольник 26"/>
          <p:cNvSpPr/>
          <p:nvPr/>
        </p:nvSpPr>
        <p:spPr>
          <a:xfrm>
            <a:off x="5585792" y="1744993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12479" y="1990872"/>
            <a:ext cx="7470469" cy="741818"/>
            <a:chOff x="212479" y="1871604"/>
            <a:chExt cx="7470469" cy="7418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24095" y="1871604"/>
              <a:ext cx="7358853" cy="6948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64329" y="1913315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9" y="1937183"/>
              <a:ext cx="897935" cy="47141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035284" y="2085072"/>
              <a:ext cx="6286862" cy="52835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/>
                <a:t>Создание </a:t>
              </a:r>
              <a:r>
                <a:rPr lang="ru-RU" b="1" dirty="0" smtClean="0"/>
                <a:t>2370</a:t>
              </a:r>
              <a:r>
                <a:rPr lang="ru-RU" sz="2000" b="1" dirty="0" smtClean="0"/>
                <a:t> </a:t>
              </a:r>
              <a:r>
                <a:rPr lang="ru-RU" sz="1600" b="1" dirty="0" smtClean="0"/>
                <a:t>новых мест и реконструкция </a:t>
              </a:r>
              <a:r>
                <a:rPr lang="ru-RU" b="1" dirty="0" smtClean="0"/>
                <a:t>160</a:t>
              </a:r>
              <a:r>
                <a:rPr lang="ru-RU" sz="1600" b="1" dirty="0" smtClean="0"/>
                <a:t> мест в школах края</a:t>
              </a:r>
              <a:endParaRPr lang="ru-RU" sz="20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8543" y="2853663"/>
            <a:ext cx="7811605" cy="694800"/>
            <a:chOff x="328543" y="2270899"/>
            <a:chExt cx="7811605" cy="6948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28543" y="2270899"/>
              <a:ext cx="7672457" cy="694800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F1E39DA-80C9-44C1-854D-367CBFD9F271}"/>
                </a:ext>
              </a:extLst>
            </p:cNvPr>
            <p:cNvSpPr txBox="1"/>
            <p:nvPr/>
          </p:nvSpPr>
          <p:spPr>
            <a:xfrm>
              <a:off x="1013618" y="2394457"/>
              <a:ext cx="7126530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Открытие </a:t>
              </a:r>
              <a:r>
                <a:rPr lang="ru-RU" b="1" dirty="0" smtClean="0"/>
                <a:t>54</a:t>
              </a:r>
              <a:r>
                <a:rPr lang="ru-RU" sz="1600" b="1" dirty="0" smtClean="0"/>
                <a:t> центров образования цифрового и гуманитарного профилей «Точка роста»</a:t>
              </a:r>
              <a:endParaRPr lang="ru-RU" sz="1600" b="1" dirty="0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82897" y="2327612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4" y="2394457"/>
              <a:ext cx="255018" cy="46259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28543" y="3723012"/>
            <a:ext cx="8109779" cy="695992"/>
            <a:chOff x="313282" y="3191256"/>
            <a:chExt cx="9014382" cy="69599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13282" y="3191256"/>
              <a:ext cx="9014382" cy="695992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F1E39DA-80C9-44C1-854D-367CBFD9F271}"/>
                </a:ext>
              </a:extLst>
            </p:cNvPr>
            <p:cNvSpPr txBox="1"/>
            <p:nvPr/>
          </p:nvSpPr>
          <p:spPr>
            <a:xfrm>
              <a:off x="1025633" y="3308403"/>
              <a:ext cx="8302031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Внедрение цифровой образовательной среды в</a:t>
              </a:r>
              <a:r>
                <a:rPr lang="ru-RU" b="1" dirty="0" smtClean="0"/>
                <a:t> 61 </a:t>
              </a:r>
              <a:r>
                <a:rPr lang="ru-RU" sz="1600" b="1" dirty="0" smtClean="0"/>
                <a:t>общеобразовательной организации</a:t>
              </a:r>
              <a:endParaRPr lang="ru-RU" sz="1600" b="1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73735" y="3235242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65" y="3386899"/>
              <a:ext cx="456785" cy="309472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8543" y="4570334"/>
            <a:ext cx="8358258" cy="776110"/>
            <a:chOff x="328543" y="4234790"/>
            <a:chExt cx="9014383" cy="77611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28543" y="4234790"/>
              <a:ext cx="9014382" cy="725917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047372" y="4264542"/>
              <a:ext cx="829555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Подключение </a:t>
              </a:r>
              <a:r>
                <a:rPr lang="ru-RU" b="1" dirty="0" smtClean="0"/>
                <a:t>185</a:t>
              </a:r>
              <a:r>
                <a:rPr lang="ru-RU" sz="1600" b="1" dirty="0" smtClean="0"/>
                <a:t> общеобразовательных организаций края к информационно-телекоммуникационной сети «Интернет» с использованием волоконно-оптических линий связи </a:t>
              </a:r>
              <a:endParaRPr lang="ru-RU" sz="1600" b="1" i="1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88996" y="4303246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01" y="4436118"/>
              <a:ext cx="543109" cy="31813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324096" y="5483552"/>
            <a:ext cx="8859662" cy="872454"/>
            <a:chOff x="324095" y="5324129"/>
            <a:chExt cx="8992757" cy="87245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91023" y="5470762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96" y="5568100"/>
              <a:ext cx="577954" cy="37589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045968" y="5364177"/>
              <a:ext cx="813973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Программа «Дети Ставрополья»: гранты для ВУЗов, Премия Губернатора Ставропольского края, проект по сопровождению учителей, комплексный проект по выравниванию условий для получения качественного образования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2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образования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4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76" y="4656407"/>
            <a:ext cx="2159838" cy="18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47" y="2988845"/>
            <a:ext cx="3924300" cy="1661160"/>
          </a:xfrm>
          <a:prstGeom prst="rect">
            <a:avLst/>
          </a:prstGeom>
        </p:spPr>
      </p:pic>
      <p:sp>
        <p:nvSpPr>
          <p:cNvPr id="58" name="Равнобедренный треугольник 57"/>
          <p:cNvSpPr/>
          <p:nvPr/>
        </p:nvSpPr>
        <p:spPr>
          <a:xfrm>
            <a:off x="5816881" y="1889905"/>
            <a:ext cx="3936719" cy="42607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2656355467"/>
              </p:ext>
            </p:extLst>
          </p:nvPr>
        </p:nvGraphicFramePr>
        <p:xfrm>
          <a:off x="230231" y="2563063"/>
          <a:ext cx="7952477" cy="372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94258" y="3454185"/>
            <a:ext cx="69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3897" y="5119922"/>
            <a:ext cx="494282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детей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5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C:\Users\cheshenko_tm\Desktop\доп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2342443"/>
            <a:ext cx="4512408" cy="31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5664481" y="1737505"/>
            <a:ext cx="3936719" cy="426072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667015430"/>
              </p:ext>
            </p:extLst>
          </p:nvPr>
        </p:nvGraphicFramePr>
        <p:xfrm>
          <a:off x="230232" y="2171098"/>
          <a:ext cx="7740951" cy="421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0843" y="2422889"/>
            <a:ext cx="69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768" y="3119335"/>
            <a:ext cx="6945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131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948" y="3716334"/>
            <a:ext cx="5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948" y="4395839"/>
            <a:ext cx="5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478" y="5075013"/>
            <a:ext cx="5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6188" y="5754187"/>
            <a:ext cx="5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8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детей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6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Picture 2" descr="C:\Users\cheshenko_tm\Desktop\воспитан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4" y="4525162"/>
            <a:ext cx="2875046" cy="19166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16" y="1987275"/>
            <a:ext cx="3670184" cy="2543919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6494399" y="1729283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24179" y="4112720"/>
            <a:ext cx="9277630" cy="872454"/>
            <a:chOff x="324095" y="5324129"/>
            <a:chExt cx="8992757" cy="87245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91023" y="5470762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045968" y="5364177"/>
              <a:ext cx="813973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Ставропольский край в числе 10 субъектов Российской Федерации, реализующих пилотный проект по внедрению в школы ставок советников директоров по воспитательной работе.               В рамках пилотного проекта предусмотрено 416 ставок: </a:t>
              </a:r>
              <a:endParaRPr lang="ru-RU" sz="1600" b="1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768064" y="5820760"/>
            <a:ext cx="8250051" cy="338554"/>
            <a:chOff x="499732" y="5938773"/>
            <a:chExt cx="8250051" cy="338554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87F5C2D0-BBF0-437B-AE79-93BA7C38D0B1}"/>
                </a:ext>
              </a:extLst>
            </p:cNvPr>
            <p:cNvSpPr/>
            <p:nvPr/>
          </p:nvSpPr>
          <p:spPr>
            <a:xfrm>
              <a:off x="499732" y="5938773"/>
              <a:ext cx="8250051" cy="3385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628650" indent="-180975"/>
              <a:r>
                <a:rPr lang="ru-RU" sz="1600" b="1" dirty="0">
                  <a:solidFill>
                    <a:srgbClr val="002060"/>
                  </a:solidFill>
                </a:rPr>
                <a:t>Р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егиональный координатор – 1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091957E4-3EFF-4540-AE85-636EF67C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79" y="5952668"/>
              <a:ext cx="299260" cy="299260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1783401" y="5437144"/>
            <a:ext cx="7989600" cy="338554"/>
            <a:chOff x="517659" y="5595492"/>
            <a:chExt cx="7989600" cy="338554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D26A4A46-FCEE-4F41-82F0-9FA8EB24DAF4}"/>
                </a:ext>
              </a:extLst>
            </p:cNvPr>
            <p:cNvSpPr/>
            <p:nvPr/>
          </p:nvSpPr>
          <p:spPr>
            <a:xfrm>
              <a:off x="517659" y="5595492"/>
              <a:ext cx="7989600" cy="3385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628650" lvl="0" indent="-180975"/>
              <a:r>
                <a:rPr lang="ru-RU" sz="1600" b="1" dirty="0" smtClean="0">
                  <a:solidFill>
                    <a:srgbClr val="002060"/>
                  </a:solidFill>
                </a:rPr>
                <a:t>Муниципальный координатор – 40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DC5F5FF6-838F-48B7-A170-FA68257A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5605065"/>
              <a:ext cx="299260" cy="299260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768064" y="5053741"/>
            <a:ext cx="7744740" cy="312942"/>
            <a:chOff x="517660" y="5250891"/>
            <a:chExt cx="7744740" cy="312942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517660" y="5250891"/>
              <a:ext cx="7744740" cy="31294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628650" indent="-180975"/>
              <a:r>
                <a:rPr lang="ru-RU" sz="1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Советник по воспитанию – 375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91A8B2FD-7CC4-4632-BE51-4C5C302B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5257667"/>
              <a:ext cx="299260" cy="299260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1776039" y="6200690"/>
            <a:ext cx="8627222" cy="338554"/>
            <a:chOff x="530313" y="6310730"/>
            <a:chExt cx="8627222" cy="338554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800C7787-87E1-4EDE-B0D5-A50E084D20DD}"/>
                </a:ext>
              </a:extLst>
            </p:cNvPr>
            <p:cNvSpPr/>
            <p:nvPr/>
          </p:nvSpPr>
          <p:spPr>
            <a:xfrm>
              <a:off x="530313" y="6310730"/>
              <a:ext cx="8627222" cy="3385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1"/>
            </a:gradFill>
          </p:spPr>
          <p:txBody>
            <a:bodyPr wrap="square">
              <a:spAutoFit/>
            </a:bodyPr>
            <a:lstStyle/>
            <a:p>
              <a:pPr marL="628650" lvl="0" indent="-180975"/>
              <a:r>
                <a:rPr lang="ru-RU" sz="1600" b="1" dirty="0" smtClean="0">
                  <a:solidFill>
                    <a:srgbClr val="002060"/>
                  </a:solidFill>
                </a:rPr>
                <a:t>Сотрудник регионального штаба РДШ – 5</a:t>
              </a:r>
              <a:endParaRPr lang="ru-RU" sz="1600" dirty="0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091957E4-3EFF-4540-AE85-636EF67C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1" y="6315652"/>
              <a:ext cx="299260" cy="299260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224179" y="3064925"/>
            <a:ext cx="8718034" cy="835972"/>
            <a:chOff x="224178" y="2975474"/>
            <a:chExt cx="8718034" cy="835972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224178" y="2975474"/>
              <a:ext cx="8718034" cy="835972"/>
              <a:chOff x="328543" y="4234790"/>
              <a:chExt cx="9014382" cy="725917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328543" y="4234790"/>
                <a:ext cx="9014382" cy="725917"/>
              </a:xfrm>
              <a:prstGeom prst="rect">
                <a:avLst/>
              </a:prstGeom>
              <a:gradFill>
                <a:gsLst>
                  <a:gs pos="84000">
                    <a:schemeClr val="bg1"/>
                  </a:gs>
                  <a:gs pos="0">
                    <a:srgbClr val="F0F0F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0D4A12E-6861-4135-A142-7A8A5158E73A}"/>
                  </a:ext>
                </a:extLst>
              </p:cNvPr>
              <p:cNvSpPr txBox="1"/>
              <p:nvPr/>
            </p:nvSpPr>
            <p:spPr>
              <a:xfrm>
                <a:off x="1072759" y="4462947"/>
                <a:ext cx="8219418" cy="26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  <a:spcAft>
                    <a:spcPts val="600"/>
                  </a:spcAft>
                </a:pPr>
                <a:r>
                  <a:rPr lang="ru-RU" sz="1600" b="1" dirty="0" smtClean="0"/>
                  <a:t>Реализация Стратегии развития воспитания в Ставропольском крае в 2021-2025 годах</a:t>
                </a:r>
                <a:endParaRPr lang="ru-RU" sz="1600" b="1" i="1" dirty="0"/>
              </a:p>
            </p:txBody>
          </p:sp>
        </p:grp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293226" y="3119066"/>
              <a:ext cx="65070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598B9B9B-6A45-4ED0-BBCA-D89C6CAD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14" y="3112580"/>
              <a:ext cx="586090" cy="54073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7" name="Группа 96"/>
          <p:cNvGrpSpPr/>
          <p:nvPr/>
        </p:nvGrpSpPr>
        <p:grpSpPr>
          <a:xfrm>
            <a:off x="224179" y="1987276"/>
            <a:ext cx="8297637" cy="872454"/>
            <a:chOff x="224179" y="1748740"/>
            <a:chExt cx="8297637" cy="872454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24179" y="1748740"/>
              <a:ext cx="8297637" cy="872454"/>
              <a:chOff x="324095" y="5324129"/>
              <a:chExt cx="8992757" cy="872454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324095" y="5324129"/>
                <a:ext cx="8992757" cy="872454"/>
              </a:xfrm>
              <a:prstGeom prst="rect">
                <a:avLst/>
              </a:prstGeom>
              <a:gradFill>
                <a:gsLst>
                  <a:gs pos="84000">
                    <a:schemeClr val="bg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0D4A12E-6861-4135-A142-7A8A5158E73A}"/>
                  </a:ext>
                </a:extLst>
              </p:cNvPr>
              <p:cNvSpPr txBox="1"/>
              <p:nvPr/>
            </p:nvSpPr>
            <p:spPr>
              <a:xfrm>
                <a:off x="1131225" y="5532314"/>
                <a:ext cx="8032846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1700"/>
                  </a:lnSpc>
                  <a:spcAft>
                    <a:spcPts val="600"/>
                  </a:spcAft>
                </a:pPr>
                <a:r>
                  <a:rPr lang="ru-RU" sz="1600" b="1" dirty="0" smtClean="0"/>
                  <a:t>Внедрение примерной программы воспитания в общеобразовательных организациях</a:t>
                </a:r>
                <a:endParaRPr lang="ru-RU" sz="1600" b="1" dirty="0"/>
              </a:p>
            </p:txBody>
          </p:sp>
        </p:grp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293227" y="1874021"/>
              <a:ext cx="65070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85" y="1913094"/>
              <a:ext cx="468821" cy="468821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7" y="4242222"/>
            <a:ext cx="771840" cy="5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29" y="4473138"/>
            <a:ext cx="2960427" cy="19736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Picture 2" descr="C:\Users\cheshenko_tm\Desktop\tal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33" y="1987276"/>
            <a:ext cx="3323523" cy="249264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талантов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7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Равнобедренный треугольник 73"/>
          <p:cNvSpPr/>
          <p:nvPr/>
        </p:nvSpPr>
        <p:spPr>
          <a:xfrm>
            <a:off x="6494399" y="1729283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73724" y="4463757"/>
            <a:ext cx="9277630" cy="872454"/>
            <a:chOff x="324095" y="5324129"/>
            <a:chExt cx="8992757" cy="87245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391023" y="5470762"/>
              <a:ext cx="63072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1021745" y="5516122"/>
              <a:ext cx="8139734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Концепция выявления, поддержки и развития способностей и талантов у детей и молодежи Ставропольского края </a:t>
              </a:r>
              <a:endParaRPr lang="ru-RU" sz="1600" b="1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73724" y="3277124"/>
            <a:ext cx="8718034" cy="835972"/>
            <a:chOff x="224178" y="2975474"/>
            <a:chExt cx="8718034" cy="835972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224178" y="2975474"/>
              <a:ext cx="8718034" cy="835972"/>
              <a:chOff x="328543" y="4234790"/>
              <a:chExt cx="9014382" cy="725917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328543" y="4234790"/>
                <a:ext cx="9014382" cy="725917"/>
              </a:xfrm>
              <a:prstGeom prst="rect">
                <a:avLst/>
              </a:prstGeom>
              <a:gradFill>
                <a:gsLst>
                  <a:gs pos="84000">
                    <a:schemeClr val="bg1"/>
                  </a:gs>
                  <a:gs pos="0">
                    <a:srgbClr val="F0F0F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0D4A12E-6861-4135-A142-7A8A5158E73A}"/>
                  </a:ext>
                </a:extLst>
              </p:cNvPr>
              <p:cNvSpPr txBox="1"/>
              <p:nvPr/>
            </p:nvSpPr>
            <p:spPr>
              <a:xfrm>
                <a:off x="1072759" y="4462947"/>
                <a:ext cx="8219418" cy="26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  <a:spcAft>
                    <a:spcPts val="600"/>
                  </a:spcAft>
                </a:pPr>
                <a:r>
                  <a:rPr lang="ru-RU" sz="1600" b="1" dirty="0" smtClean="0"/>
                  <a:t>Реализация мероприятий регионального проекта «Успех каждого ребенка»</a:t>
                </a:r>
                <a:endParaRPr lang="ru-RU" sz="1600" b="1" i="1" dirty="0"/>
              </a:p>
            </p:txBody>
          </p:sp>
        </p:grp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293226" y="3119066"/>
              <a:ext cx="65070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73724" y="2096605"/>
            <a:ext cx="8297637" cy="872454"/>
            <a:chOff x="224179" y="1748740"/>
            <a:chExt cx="8297637" cy="872454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24179" y="1748740"/>
              <a:ext cx="8297637" cy="872454"/>
              <a:chOff x="324095" y="5324129"/>
              <a:chExt cx="8992757" cy="872454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324095" y="5324129"/>
                <a:ext cx="8992757" cy="872454"/>
              </a:xfrm>
              <a:prstGeom prst="rect">
                <a:avLst/>
              </a:prstGeom>
              <a:gradFill>
                <a:gsLst>
                  <a:gs pos="84000">
                    <a:schemeClr val="bg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0D4A12E-6861-4135-A142-7A8A5158E73A}"/>
                  </a:ext>
                </a:extLst>
              </p:cNvPr>
              <p:cNvSpPr txBox="1"/>
              <p:nvPr/>
            </p:nvSpPr>
            <p:spPr>
              <a:xfrm>
                <a:off x="1131225" y="5532314"/>
                <a:ext cx="8032846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1700"/>
                  </a:lnSpc>
                  <a:spcAft>
                    <a:spcPts val="600"/>
                  </a:spcAft>
                </a:pPr>
                <a:r>
                  <a:rPr lang="ru-RU" sz="1600" b="1" dirty="0" smtClean="0"/>
                  <a:t>Координатором работы с одаренными детьми на территории Ставропольского края является Центр для одаренных детей «Поиск»</a:t>
                </a:r>
                <a:endParaRPr lang="ru-RU" sz="1600" b="1" dirty="0"/>
              </a:p>
            </p:txBody>
          </p:sp>
        </p:grp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293227" y="1874021"/>
              <a:ext cx="65070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73724" y="5635389"/>
            <a:ext cx="8718034" cy="835972"/>
            <a:chOff x="224178" y="2975474"/>
            <a:chExt cx="8718034" cy="83597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24178" y="2975474"/>
              <a:ext cx="8718034" cy="835972"/>
              <a:chOff x="328543" y="4234790"/>
              <a:chExt cx="9014382" cy="72591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28543" y="4234790"/>
                <a:ext cx="9014382" cy="725917"/>
              </a:xfrm>
              <a:prstGeom prst="rect">
                <a:avLst/>
              </a:prstGeom>
              <a:gradFill>
                <a:gsLst>
                  <a:gs pos="84000">
                    <a:schemeClr val="bg1"/>
                  </a:gs>
                  <a:gs pos="0">
                    <a:srgbClr val="F0F0F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0D4A12E-6861-4135-A142-7A8A5158E73A}"/>
                  </a:ext>
                </a:extLst>
              </p:cNvPr>
              <p:cNvSpPr txBox="1"/>
              <p:nvPr/>
            </p:nvSpPr>
            <p:spPr>
              <a:xfrm>
                <a:off x="1117346" y="4388973"/>
                <a:ext cx="8219418" cy="458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  <a:spcAft>
                    <a:spcPts val="600"/>
                  </a:spcAft>
                </a:pPr>
                <a:r>
                  <a:rPr lang="ru-RU" sz="1600" b="1" dirty="0" smtClean="0"/>
                  <a:t>Участие школьников края в широкомасштабных проектах «Большие вызовы», «Большая перемена»</a:t>
                </a:r>
                <a:endParaRPr lang="ru-RU" sz="1600" b="1" i="1" dirty="0"/>
              </a:p>
            </p:txBody>
          </p:sp>
        </p:grp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84B3E524-F9EB-4119-992C-B64D24658C7B}"/>
                </a:ext>
              </a:extLst>
            </p:cNvPr>
            <p:cNvSpPr/>
            <p:nvPr/>
          </p:nvSpPr>
          <p:spPr>
            <a:xfrm>
              <a:off x="293226" y="3119066"/>
              <a:ext cx="650701" cy="5962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2" y="3510053"/>
            <a:ext cx="440557" cy="40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2" y="2291291"/>
            <a:ext cx="443922" cy="443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8653" y="5888736"/>
            <a:ext cx="564874" cy="37677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2" y="4655750"/>
            <a:ext cx="480151" cy="4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3" y="2511530"/>
            <a:ext cx="3501154" cy="26258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детского отдыха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8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Равнобедренный треугольник 73"/>
          <p:cNvSpPr/>
          <p:nvPr/>
        </p:nvSpPr>
        <p:spPr>
          <a:xfrm>
            <a:off x="6494399" y="1729283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273724" y="4185699"/>
            <a:ext cx="9277630" cy="720000"/>
            <a:chOff x="324095" y="5324129"/>
            <a:chExt cx="8992757" cy="87245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4095" y="5516122"/>
              <a:ext cx="8837384" cy="64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Ведение реестра организаций отдыха детей и их оздоровления на территории Ставропольского края  </a:t>
              </a:r>
              <a:endParaRPr lang="ru-RU" sz="1600" b="1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73724" y="3342985"/>
            <a:ext cx="8718034" cy="720000"/>
            <a:chOff x="328543" y="4234790"/>
            <a:chExt cx="9014382" cy="72591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328543" y="4234790"/>
              <a:ext cx="9014382" cy="725917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8543" y="4462947"/>
              <a:ext cx="8963634" cy="31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Увеличение количества профильных смен в организациях отдыха детей и их оздоровления</a:t>
              </a:r>
              <a:endParaRPr lang="ru-RU" sz="1600" b="1" i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73724" y="5064143"/>
            <a:ext cx="8718034" cy="720000"/>
            <a:chOff x="328543" y="4234790"/>
            <a:chExt cx="9014382" cy="72591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28543" y="4234790"/>
              <a:ext cx="9014382" cy="725917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rgbClr val="F0F0F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8543" y="4368789"/>
              <a:ext cx="9008220" cy="53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Работа краевой комиссии по организации, отдыха, оздоровления и занятости детей и подростков в Ставропольском крае</a:t>
              </a:r>
              <a:endParaRPr lang="ru-RU" sz="1600" b="1" i="1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73724" y="2498092"/>
            <a:ext cx="8297637" cy="720000"/>
            <a:chOff x="324095" y="5324129"/>
            <a:chExt cx="8992757" cy="87245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4095" y="5496181"/>
              <a:ext cx="8820077" cy="64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Увеличение численности детей, охваченных организованными формами отдыха и оздоровления, в том числе детей, находящихся  в трудной жизненной ситуации</a:t>
              </a:r>
              <a:endParaRPr lang="ru-RU" sz="1600" b="1" dirty="0"/>
            </a:p>
          </p:txBody>
        </p:sp>
      </p:grpSp>
      <p:sp>
        <p:nvSpPr>
          <p:cNvPr id="39" name="Пятиугольник 38"/>
          <p:cNvSpPr/>
          <p:nvPr/>
        </p:nvSpPr>
        <p:spPr>
          <a:xfrm>
            <a:off x="-41528" y="1965928"/>
            <a:ext cx="1311946" cy="36062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67288" y="1958014"/>
            <a:ext cx="927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fontAlgn="ctr"/>
            <a:r>
              <a:rPr lang="ru-RU" b="1" i="1" dirty="0" smtClean="0">
                <a:solidFill>
                  <a:srgbClr val="223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более 80 тысяч детей края всеми формами отдыха и оздоровления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73724" y="5942588"/>
            <a:ext cx="9774043" cy="720000"/>
            <a:chOff x="324095" y="5324129"/>
            <a:chExt cx="8992757" cy="8724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24095" y="5324129"/>
              <a:ext cx="8992757" cy="872454"/>
            </a:xfrm>
            <a:prstGeom prst="rect">
              <a:avLst/>
            </a:prstGeom>
            <a:gradFill>
              <a:gsLst>
                <a:gs pos="84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0D4A12E-6861-4135-A142-7A8A5158E73A}"/>
                </a:ext>
              </a:extLst>
            </p:cNvPr>
            <p:cNvSpPr txBox="1"/>
            <p:nvPr/>
          </p:nvSpPr>
          <p:spPr>
            <a:xfrm>
              <a:off x="324095" y="5496181"/>
              <a:ext cx="8820077" cy="64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1700"/>
                </a:lnSpc>
                <a:spcAft>
                  <a:spcPts val="600"/>
                </a:spcAft>
              </a:pPr>
              <a:r>
                <a:rPr lang="ru-RU" sz="1600" b="1" dirty="0" smtClean="0"/>
                <a:t>Осуществление регионального государственного контроля за достоверностью, актуальностью и полнотой сведений об организациях отдыха детей и их оздоровления, предоставляемых в реестр </a:t>
              </a:r>
              <a:endParaRPr lang="ru-RU" sz="1600" b="1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-2633" y="1955557"/>
            <a:ext cx="108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font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6"/>
          <a:stretch/>
        </p:blipFill>
        <p:spPr>
          <a:xfrm>
            <a:off x="-41528" y="0"/>
            <a:ext cx="6353428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B56730-9DF9-4E4C-99F7-B387186A5B12}"/>
              </a:ext>
            </a:extLst>
          </p:cNvPr>
          <p:cNvSpPr/>
          <p:nvPr/>
        </p:nvSpPr>
        <p:spPr>
          <a:xfrm>
            <a:off x="57054" y="200110"/>
            <a:ext cx="10190188" cy="116874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53100" y="518582"/>
            <a:ext cx="87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sz="2800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41528" y="188724"/>
            <a:ext cx="630505" cy="1170189"/>
          </a:xfrm>
          <a:prstGeom prst="homePlate">
            <a:avLst>
              <a:gd name="adj" fmla="val 628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" y="743942"/>
            <a:ext cx="7011775" cy="1475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1" y="407697"/>
            <a:ext cx="735519" cy="735519"/>
          </a:xfrm>
          <a:prstGeom prst="rect">
            <a:avLst/>
          </a:prstGeom>
        </p:spPr>
      </p:pic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813684" y="6492248"/>
            <a:ext cx="324000" cy="329482"/>
          </a:xfrm>
          <a:noFill/>
          <a:ln w="28575">
            <a:solidFill>
              <a:srgbClr val="22367B"/>
            </a:solidFill>
          </a:ln>
        </p:spPr>
        <p:txBody>
          <a:bodyPr/>
          <a:lstStyle/>
          <a:p>
            <a:pPr algn="ctr"/>
            <a:fld id="{37BF0BC0-D21E-4046-B46A-06CB73E4B33A}" type="slidenum">
              <a:rPr lang="ru-RU" altLang="ru-RU" sz="1050" b="1" smtClean="0">
                <a:solidFill>
                  <a:srgbClr val="002060"/>
                </a:solidFill>
              </a:rPr>
              <a:pPr algn="ctr"/>
              <a:t>9</a:t>
            </a:fld>
            <a:endParaRPr lang="ru-RU" altLang="ru-RU" sz="105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247243" y="89679"/>
            <a:ext cx="1938174" cy="1392091"/>
            <a:chOff x="10247243" y="23004"/>
            <a:chExt cx="1938174" cy="139209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5164" y="23004"/>
              <a:ext cx="962331" cy="10523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4C46B-23B0-46C6-B6C6-43C142D185A8}"/>
                </a:ext>
              </a:extLst>
            </p:cNvPr>
            <p:cNvSpPr txBox="1"/>
            <p:nvPr/>
          </p:nvSpPr>
          <p:spPr>
            <a:xfrm>
              <a:off x="10247243" y="1076541"/>
              <a:ext cx="1938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СТАВРОПОЛЬСКОГО КРАЯ</a:t>
              </a:r>
              <a:endPara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Равнобедренный треугольник 73"/>
          <p:cNvSpPr/>
          <p:nvPr/>
        </p:nvSpPr>
        <p:spPr>
          <a:xfrm>
            <a:off x="6494399" y="1729283"/>
            <a:ext cx="4047126" cy="47197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-41529" y="1965928"/>
            <a:ext cx="976083" cy="36062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10551" y="2001530"/>
            <a:ext cx="11161709" cy="75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algn="just" fontAlgn="ctr">
              <a:lnSpc>
                <a:spcPts val="1700"/>
              </a:lnSpc>
            </a:pPr>
            <a:r>
              <a:rPr lang="ru-RU" sz="1600" b="1" i="1" dirty="0" smtClean="0">
                <a:solidFill>
                  <a:srgbClr val="223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обеспечение возможности обучающимся образовательных организаций, реализующих программы среднего профессионального образования, получить профессиональное образование, соответствующее требованиям экономики и запросам рынка труда</a:t>
            </a:r>
            <a:endParaRPr lang="ru-RU" sz="1600" b="1" i="1" dirty="0">
              <a:solidFill>
                <a:srgbClr val="223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409284494"/>
              </p:ext>
            </p:extLst>
          </p:nvPr>
        </p:nvGraphicFramePr>
        <p:xfrm>
          <a:off x="273723" y="2646178"/>
          <a:ext cx="11060584" cy="421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3905" y="2999479"/>
            <a:ext cx="5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722" y="3794412"/>
            <a:ext cx="96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ЦОПП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067" y="4570319"/>
            <a:ext cx="7772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sz="19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0258" y="5350578"/>
            <a:ext cx="60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05" y="6146226"/>
            <a:ext cx="67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41529" y="1955557"/>
            <a:ext cx="97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font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8841</TotalTime>
  <Words>1072</Words>
  <Application>Microsoft Office PowerPoint</Application>
  <PresentationFormat>Произвольный</PresentationFormat>
  <Paragraphs>235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Автор</dc:creator>
  <cp:lastModifiedBy>Чешенко Татьяна Михайловна</cp:lastModifiedBy>
  <cp:revision>701</cp:revision>
  <cp:lastPrinted>2021-04-07T08:08:31Z</cp:lastPrinted>
  <dcterms:created xsi:type="dcterms:W3CDTF">2019-04-09T11:43:09Z</dcterms:created>
  <dcterms:modified xsi:type="dcterms:W3CDTF">2021-04-07T13:28:45Z</dcterms:modified>
</cp:coreProperties>
</file>